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6"/>
  </p:notesMasterIdLst>
  <p:sldIdLst>
    <p:sldId id="279" r:id="rId2"/>
    <p:sldId id="266" r:id="rId3"/>
    <p:sldId id="256" r:id="rId4"/>
    <p:sldId id="257" r:id="rId5"/>
    <p:sldId id="258" r:id="rId6"/>
    <p:sldId id="259" r:id="rId7"/>
    <p:sldId id="260"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1" d="100"/>
          <a:sy n="71" d="100"/>
        </p:scale>
        <p:origin x="4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2769693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3486274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57165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621547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461215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233383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2048682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14661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25363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2448254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321934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81129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3106086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72131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10160"/>
            <a:ext cx="14630400" cy="823976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808481" y="2885441"/>
            <a:ext cx="9320323" cy="1975562"/>
          </a:xfrm>
        </p:spPr>
        <p:txBody>
          <a:bodyPr anchor="b">
            <a:noAutofit/>
          </a:bodyPr>
          <a:lstStyle>
            <a:lvl1pPr algn="r">
              <a:defRPr sz="648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08481" y="4861000"/>
            <a:ext cx="9320323" cy="1316279"/>
          </a:xfrm>
        </p:spPr>
        <p:txBody>
          <a:bodyPr anchor="t"/>
          <a:lstStyle>
            <a:lvl1pPr marL="0" indent="0" algn="r">
              <a:buNone/>
              <a:defRPr>
                <a:solidFill>
                  <a:schemeClr val="tx1">
                    <a:lumMod val="50000"/>
                    <a:lumOff val="50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77003119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2802" y="731520"/>
            <a:ext cx="10316002" cy="4084320"/>
          </a:xfrm>
        </p:spPr>
        <p:txBody>
          <a:bodyPr anchor="ctr">
            <a:normAutofit/>
          </a:bodyPr>
          <a:lstStyle>
            <a:lvl1pPr algn="l">
              <a:defRPr sz="528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1816430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639367" y="4358640"/>
            <a:ext cx="8669429"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latin typeface="Arial"/>
              </a:rPr>
              <a:t>”</a:t>
            </a:r>
            <a:endParaRPr lang="en-US" sz="2160" dirty="0">
              <a:solidFill>
                <a:schemeClr val="accent1">
                  <a:lumMod val="60000"/>
                  <a:lumOff val="40000"/>
                </a:schemeClr>
              </a:solidFill>
              <a:latin typeface="Arial"/>
            </a:endParaRPr>
          </a:p>
        </p:txBody>
      </p:sp>
    </p:spTree>
    <p:extLst>
      <p:ext uri="{BB962C8B-B14F-4D97-AF65-F5344CB8AC3E}">
        <p14:creationId xmlns:p14="http://schemas.microsoft.com/office/powerpoint/2010/main" val="7969216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12802" y="2318386"/>
            <a:ext cx="10316002" cy="3114552"/>
          </a:xfrm>
        </p:spPr>
        <p:txBody>
          <a:bodyPr anchor="b">
            <a:normAutofit/>
          </a:bodyPr>
          <a:lstStyle>
            <a:lvl1pPr algn="l">
              <a:defRPr sz="528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6026947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tx1">
                    <a:lumMod val="75000"/>
                    <a:lumOff val="25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922430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822959" y="731520"/>
            <a:ext cx="10305844" cy="3627120"/>
          </a:xfrm>
        </p:spPr>
        <p:txBody>
          <a:bodyPr anchor="ctr">
            <a:normAutofit/>
          </a:bodyPr>
          <a:lstStyle>
            <a:lvl1pPr algn="l">
              <a:defRPr sz="528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2021051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extLst>
      <p:ext uri="{BB962C8B-B14F-4D97-AF65-F5344CB8AC3E}">
        <p14:creationId xmlns:p14="http://schemas.microsoft.com/office/powerpoint/2010/main" val="20657448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61208" y="731520"/>
            <a:ext cx="1565692" cy="630174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12802" y="731520"/>
            <a:ext cx="8472180" cy="630174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92528351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43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16869399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12802" y="3241041"/>
            <a:ext cx="10316002" cy="2191897"/>
          </a:xfrm>
        </p:spPr>
        <p:txBody>
          <a:bodyPr anchor="b"/>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802" y="5432938"/>
            <a:ext cx="10316002" cy="1032480"/>
          </a:xfrm>
        </p:spPr>
        <p:txBody>
          <a:bodyPr anchor="t"/>
          <a:lstStyle>
            <a:lvl1pPr marL="0" indent="0" algn="l">
              <a:buNone/>
              <a:defRPr sz="240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16431742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12801" y="2592707"/>
            <a:ext cx="5020842" cy="465692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07964" y="2592707"/>
            <a:ext cx="5020841" cy="465692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extLst>
      <p:ext uri="{BB962C8B-B14F-4D97-AF65-F5344CB8AC3E}">
        <p14:creationId xmlns:p14="http://schemas.microsoft.com/office/powerpoint/2010/main" val="33852730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894" y="2593180"/>
            <a:ext cx="502274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10894" y="3284695"/>
            <a:ext cx="5022748" cy="396494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06059" y="2593180"/>
            <a:ext cx="5022742"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06062" y="3284695"/>
            <a:ext cx="5022740" cy="396494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9635233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12801" y="731520"/>
            <a:ext cx="10316002" cy="158496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2482622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35400285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2801" y="1798325"/>
            <a:ext cx="4625434" cy="1534159"/>
          </a:xfrm>
        </p:spPr>
        <p:txBody>
          <a:bodyPr anchor="b">
            <a:normAutofit/>
          </a:bodyPr>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2554" y="617910"/>
            <a:ext cx="5416249" cy="66317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12801" y="3332483"/>
            <a:ext cx="4625434" cy="3101339"/>
          </a:xfrm>
        </p:spPr>
        <p:txBody>
          <a:bodyPr>
            <a:normAutofit/>
          </a:bodyPr>
          <a:lstStyle>
            <a:lvl1pPr marL="0" indent="0">
              <a:buNone/>
              <a:defRPr sz="1680"/>
            </a:lvl1pPr>
            <a:lvl2pPr marL="548476" indent="0">
              <a:buNone/>
              <a:defRPr sz="1680"/>
            </a:lvl2pPr>
            <a:lvl3pPr marL="1096951" indent="0">
              <a:buNone/>
              <a:defRPr sz="1440"/>
            </a:lvl3pPr>
            <a:lvl4pPr marL="1645427" indent="0">
              <a:buNone/>
              <a:defRPr sz="1200"/>
            </a:lvl4pPr>
            <a:lvl5pPr marL="2193901" indent="0">
              <a:buNone/>
              <a:defRPr sz="1200"/>
            </a:lvl5pPr>
            <a:lvl6pPr marL="2742377" indent="0">
              <a:buNone/>
              <a:defRPr sz="1200"/>
            </a:lvl6pPr>
            <a:lvl7pPr marL="3290852" indent="0">
              <a:buNone/>
              <a:defRPr sz="1200"/>
            </a:lvl7pPr>
            <a:lvl8pPr marL="3839328" indent="0">
              <a:buNone/>
              <a:defRPr sz="1200"/>
            </a:lvl8pPr>
            <a:lvl9pPr marL="4387804" indent="0">
              <a:buNone/>
              <a:defRPr sz="12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extLst>
      <p:ext uri="{BB962C8B-B14F-4D97-AF65-F5344CB8AC3E}">
        <p14:creationId xmlns:p14="http://schemas.microsoft.com/office/powerpoint/2010/main" val="11653134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2802" y="5760720"/>
            <a:ext cx="10316000" cy="680086"/>
          </a:xfrm>
        </p:spPr>
        <p:txBody>
          <a:bodyPr anchor="b">
            <a:normAutofit/>
          </a:bodyPr>
          <a:lstStyle>
            <a:lvl1pPr algn="l">
              <a:defRPr sz="288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12801" y="731520"/>
            <a:ext cx="10316002" cy="4614862"/>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2802" y="6440806"/>
            <a:ext cx="10316000" cy="808829"/>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53314208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0160"/>
            <a:ext cx="14630400" cy="823976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1" y="731520"/>
            <a:ext cx="10316002" cy="158496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2801" y="2592707"/>
            <a:ext cx="10316002" cy="465692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46160" y="7249635"/>
            <a:ext cx="1094327" cy="438150"/>
          </a:xfrm>
          <a:prstGeom prst="rect">
            <a:avLst/>
          </a:prstGeom>
        </p:spPr>
        <p:txBody>
          <a:bodyPr vert="horz" lIns="91440" tIns="45720" rIns="91440" bIns="45720" rtlCol="0" anchor="ctr"/>
          <a:lstStyle>
            <a:lvl1pPr algn="r">
              <a:defRPr sz="1080">
                <a:solidFill>
                  <a:schemeClr val="tx1">
                    <a:tint val="75000"/>
                  </a:schemeClr>
                </a:solidFill>
              </a:defRPr>
            </a:lvl1pPr>
          </a:lstStyle>
          <a:p>
            <a:fld id="{B61BEF0D-F0BB-DE4B-95CE-6DB70DBA9567}" type="datetimeFigureOut">
              <a:rPr lang="en-US" dirty="0"/>
              <a:pPr/>
              <a:t>2/22/2024</a:t>
            </a:fld>
            <a:endParaRPr lang="en-US" dirty="0"/>
          </a:p>
        </p:txBody>
      </p:sp>
      <p:sp>
        <p:nvSpPr>
          <p:cNvPr id="5" name="Footer Placeholder 4"/>
          <p:cNvSpPr>
            <a:spLocks noGrp="1"/>
          </p:cNvSpPr>
          <p:nvPr>
            <p:ph type="ftr" sz="quarter" idx="3"/>
          </p:nvPr>
        </p:nvSpPr>
        <p:spPr>
          <a:xfrm>
            <a:off x="812801" y="7249635"/>
            <a:ext cx="7557134" cy="438150"/>
          </a:xfrm>
          <a:prstGeom prst="rect">
            <a:avLst/>
          </a:prstGeom>
        </p:spPr>
        <p:txBody>
          <a:bodyPr vert="horz" lIns="91440" tIns="45720" rIns="91440" bIns="45720" rtlCol="0" anchor="ctr"/>
          <a:lstStyle>
            <a:lvl1pPr algn="l">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08796" y="7249635"/>
            <a:ext cx="820007" cy="438150"/>
          </a:xfrm>
          <a:prstGeom prst="rect">
            <a:avLst/>
          </a:prstGeom>
        </p:spPr>
        <p:txBody>
          <a:bodyPr vert="horz" lIns="91440" tIns="45720" rIns="91440" bIns="45720" rtlCol="0" anchor="ctr"/>
          <a:lstStyle>
            <a:lvl1pPr algn="r">
              <a:defRPr sz="1080">
                <a:solidFill>
                  <a:schemeClr val="accent1"/>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88616365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lvl1pPr algn="l" defTabSz="548640" rtl="0" eaLnBrk="1" latinLnBrk="0" hangingPunct="1">
        <a:spcBef>
          <a:spcPct val="0"/>
        </a:spcBef>
        <a:buNone/>
        <a:defRPr sz="43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accent1"/>
        </a:buClr>
        <a:buSzPct val="80000"/>
        <a:buFont typeface="Wingdings 3" charset="2"/>
        <a:buChar char=""/>
        <a:defRPr sz="2160" kern="1200">
          <a:solidFill>
            <a:schemeClr val="tx1">
              <a:lumMod val="75000"/>
              <a:lumOff val="25000"/>
            </a:schemeClr>
          </a:solidFill>
          <a:latin typeface="+mn-lt"/>
          <a:ea typeface="+mn-ea"/>
          <a:cs typeface="+mn-cs"/>
        </a:defRPr>
      </a:lvl1pPr>
      <a:lvl2pPr marL="891540" indent="-342900" algn="l" defTabSz="548640" rtl="0" eaLnBrk="1" latinLnBrk="0" hangingPunct="1">
        <a:spcBef>
          <a:spcPts val="1200"/>
        </a:spcBef>
        <a:spcAft>
          <a:spcPts val="0"/>
        </a:spcAft>
        <a:buClr>
          <a:schemeClr val="accent1"/>
        </a:buClr>
        <a:buSzPct val="80000"/>
        <a:buFont typeface="Wingdings 3" charset="2"/>
        <a:buChar char=""/>
        <a:defRPr sz="1920" kern="1200">
          <a:solidFill>
            <a:schemeClr val="tx1">
              <a:lumMod val="75000"/>
              <a:lumOff val="25000"/>
            </a:schemeClr>
          </a:solidFill>
          <a:latin typeface="+mn-lt"/>
          <a:ea typeface="+mn-ea"/>
          <a:cs typeface="+mn-cs"/>
        </a:defRPr>
      </a:lvl2pPr>
      <a:lvl3pPr marL="1371600" indent="-274320" algn="l" defTabSz="548640" rtl="0" eaLnBrk="1" latinLnBrk="0" hangingPunct="1">
        <a:spcBef>
          <a:spcPts val="12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3pPr>
      <a:lvl4pPr marL="19202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4pPr>
      <a:lvl5pPr marL="246888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5pPr>
      <a:lvl6pPr marL="301752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6pPr>
      <a:lvl7pPr marL="356616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7pPr>
      <a:lvl8pPr marL="411480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8pPr>
      <a:lvl9pPr marL="46634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47;p1"/>
          <p:cNvSpPr txBox="1"/>
          <p:nvPr/>
        </p:nvSpPr>
        <p:spPr>
          <a:xfrm>
            <a:off x="7828401" y="7148753"/>
            <a:ext cx="6257337" cy="646290"/>
          </a:xfrm>
          <a:prstGeom prst="rect">
            <a:avLst/>
          </a:prstGeom>
          <a:noFill/>
          <a:ln>
            <a:noFill/>
          </a:ln>
        </p:spPr>
        <p:txBody>
          <a:bodyPr spcFirstLastPara="1" wrap="square" lIns="91425" tIns="45700" rIns="91425" bIns="45700" anchor="t" anchorCtr="0">
            <a:spAutoFit/>
          </a:bodyPr>
          <a:lstStyle/>
          <a:p>
            <a:pPr marL="2339988" marR="0" lvl="0" indent="0" algn="r" rtl="0">
              <a:spcBef>
                <a:spcPts val="0"/>
              </a:spcBef>
              <a:spcAft>
                <a:spcPts val="0"/>
              </a:spcAft>
              <a:buNone/>
            </a:pPr>
            <a:r>
              <a:rPr lang="es-ES" b="0" i="0" u="none" strike="noStrike" dirty="0" smtClean="0">
                <a:latin typeface="Overpass"/>
                <a:ea typeface="Arial"/>
                <a:cs typeface="Arial"/>
                <a:sym typeface="Arial"/>
              </a:rPr>
              <a:t>Hernández, Ulises. C.I: 29.582.637</a:t>
            </a:r>
          </a:p>
          <a:p>
            <a:pPr marL="2339988" marR="0" lvl="0" indent="0" algn="r" rtl="0">
              <a:spcBef>
                <a:spcPts val="0"/>
              </a:spcBef>
              <a:spcAft>
                <a:spcPts val="0"/>
              </a:spcAft>
              <a:buNone/>
            </a:pPr>
            <a:r>
              <a:rPr lang="es-ES" b="0" i="0" u="none" strike="noStrike" dirty="0" smtClean="0">
                <a:latin typeface="Overpass"/>
                <a:ea typeface="Arial"/>
                <a:cs typeface="Arial"/>
                <a:sym typeface="Arial"/>
              </a:rPr>
              <a:t>Jiménez</a:t>
            </a:r>
            <a:r>
              <a:rPr lang="es-ES" b="0" i="0" u="none" strike="noStrike" dirty="0">
                <a:latin typeface="Overpass"/>
                <a:ea typeface="Arial"/>
                <a:cs typeface="Arial"/>
                <a:sym typeface="Arial"/>
              </a:rPr>
              <a:t>, Abraham. </a:t>
            </a:r>
            <a:r>
              <a:rPr lang="es-ES" b="0" i="0" u="none" strike="noStrike" dirty="0" smtClean="0">
                <a:latin typeface="Overpass"/>
                <a:ea typeface="Arial"/>
                <a:cs typeface="Arial"/>
                <a:sym typeface="Arial"/>
              </a:rPr>
              <a:t>C.I: 27.684.468</a:t>
            </a:r>
          </a:p>
        </p:txBody>
      </p:sp>
      <p:pic>
        <p:nvPicPr>
          <p:cNvPr id="15" name="Google Shape;146;p1"/>
          <p:cNvPicPr preferRelativeResize="0"/>
          <p:nvPr/>
        </p:nvPicPr>
        <p:blipFill rotWithShape="1">
          <a:blip r:embed="rId3">
            <a:alphaModFix/>
          </a:blip>
          <a:srcRect/>
          <a:stretch/>
        </p:blipFill>
        <p:spPr>
          <a:xfrm>
            <a:off x="6801998" y="96819"/>
            <a:ext cx="1026403" cy="928730"/>
          </a:xfrm>
          <a:prstGeom prst="rect">
            <a:avLst/>
          </a:prstGeom>
          <a:noFill/>
          <a:ln>
            <a:noFill/>
          </a:ln>
        </p:spPr>
      </p:pic>
      <p:sp>
        <p:nvSpPr>
          <p:cNvPr id="16" name="Google Shape;145;p1"/>
          <p:cNvSpPr txBox="1"/>
          <p:nvPr/>
        </p:nvSpPr>
        <p:spPr>
          <a:xfrm>
            <a:off x="3752177" y="1158809"/>
            <a:ext cx="7126044" cy="1477287"/>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s-ES" b="0" i="0" u="none" strike="noStrike" cap="none" dirty="0" smtClean="0">
                <a:latin typeface="Overpass"/>
                <a:ea typeface="Times New Roman"/>
                <a:cs typeface="Times New Roman"/>
                <a:sym typeface="Times New Roman"/>
              </a:rPr>
              <a:t>UNIVERSIDAD </a:t>
            </a:r>
            <a:r>
              <a:rPr lang="es-ES" b="0" i="0" u="none" strike="noStrike" cap="none" dirty="0">
                <a:latin typeface="Overpass"/>
                <a:ea typeface="Times New Roman"/>
                <a:cs typeface="Times New Roman"/>
                <a:sym typeface="Times New Roman"/>
              </a:rPr>
              <a:t>DE ORIENTE</a:t>
            </a:r>
            <a:br>
              <a:rPr lang="es-ES" b="0" i="0" u="none" strike="noStrike" cap="none" dirty="0">
                <a:latin typeface="Overpass"/>
                <a:ea typeface="Times New Roman"/>
                <a:cs typeface="Times New Roman"/>
                <a:sym typeface="Times New Roman"/>
              </a:rPr>
            </a:br>
            <a:r>
              <a:rPr lang="es-ES" b="0" i="0" u="none" strike="noStrike" cap="none" dirty="0">
                <a:latin typeface="Overpass"/>
                <a:ea typeface="Times New Roman"/>
                <a:cs typeface="Times New Roman"/>
                <a:sym typeface="Times New Roman"/>
              </a:rPr>
              <a:t>NÚCLEO NUEVA ESPARTA</a:t>
            </a:r>
            <a:br>
              <a:rPr lang="es-ES" b="0" i="0" u="none" strike="noStrike" cap="none" dirty="0">
                <a:latin typeface="Overpass"/>
                <a:ea typeface="Times New Roman"/>
                <a:cs typeface="Times New Roman"/>
                <a:sym typeface="Times New Roman"/>
              </a:rPr>
            </a:br>
            <a:r>
              <a:rPr lang="es-ES" b="0" i="0" u="none" strike="noStrike" cap="none" dirty="0">
                <a:latin typeface="Overpass"/>
                <a:ea typeface="Times New Roman"/>
                <a:cs typeface="Times New Roman"/>
                <a:sym typeface="Times New Roman"/>
              </a:rPr>
              <a:t>ESCUELA DE INGENIERÍA Y CIENCIAS APLICADAS</a:t>
            </a:r>
            <a:r>
              <a:rPr lang="es-ES" b="0" i="0" u="none" strike="noStrike" cap="none" dirty="0">
                <a:latin typeface="Overpass"/>
                <a:ea typeface="Calibri"/>
                <a:cs typeface="Calibri"/>
                <a:sym typeface="Calibri"/>
              </a:rPr>
              <a:t/>
            </a:r>
            <a:br>
              <a:rPr lang="es-ES" b="0" i="0" u="none" strike="noStrike" cap="none" dirty="0">
                <a:latin typeface="Overpass"/>
                <a:ea typeface="Calibri"/>
                <a:cs typeface="Calibri"/>
                <a:sym typeface="Calibri"/>
              </a:rPr>
            </a:br>
            <a:r>
              <a:rPr lang="es-ES" b="0" i="0" u="none" strike="noStrike" cap="none" dirty="0">
                <a:latin typeface="Overpass"/>
                <a:ea typeface="Times New Roman"/>
                <a:cs typeface="Times New Roman"/>
                <a:sym typeface="Times New Roman"/>
              </a:rPr>
              <a:t>LICENCIATURA EN INFORMÁTICA</a:t>
            </a:r>
            <a:r>
              <a:rPr lang="es-ES" b="0" i="0" u="none" strike="noStrike" cap="none" dirty="0">
                <a:latin typeface="Overpass"/>
                <a:ea typeface="Calibri"/>
                <a:cs typeface="Calibri"/>
                <a:sym typeface="Calibri"/>
              </a:rPr>
              <a:t/>
            </a:r>
            <a:br>
              <a:rPr lang="es-ES" b="0" i="0" u="none" strike="noStrike" cap="none" dirty="0">
                <a:latin typeface="Overpass"/>
                <a:ea typeface="Calibri"/>
                <a:cs typeface="Calibri"/>
                <a:sym typeface="Calibri"/>
              </a:rPr>
            </a:br>
            <a:r>
              <a:rPr lang="es-ES" b="0" i="0" u="none" strike="noStrike" cap="none" dirty="0">
                <a:latin typeface="Overpass"/>
                <a:ea typeface="Times New Roman"/>
                <a:cs typeface="Times New Roman"/>
                <a:sym typeface="Times New Roman"/>
              </a:rPr>
              <a:t>SISTEMAS DE INFORMACIÓN </a:t>
            </a:r>
            <a:r>
              <a:rPr lang="es-ES" b="0" i="0" u="none" strike="noStrike" cap="none" dirty="0" smtClean="0">
                <a:latin typeface="Overpass"/>
                <a:ea typeface="Times New Roman"/>
                <a:cs typeface="Times New Roman"/>
                <a:sym typeface="Times New Roman"/>
              </a:rPr>
              <a:t>II</a:t>
            </a:r>
            <a:endParaRPr b="0" i="0" u="none" strike="noStrike" cap="none" dirty="0">
              <a:latin typeface="Overpass"/>
              <a:ea typeface="Calibri"/>
              <a:cs typeface="Calibri"/>
              <a:sym typeface="Calibri"/>
            </a:endParaRPr>
          </a:p>
        </p:txBody>
      </p:sp>
      <p:sp>
        <p:nvSpPr>
          <p:cNvPr id="17" name="Rectángulo 16"/>
          <p:cNvSpPr/>
          <p:nvPr/>
        </p:nvSpPr>
        <p:spPr>
          <a:xfrm>
            <a:off x="3263870" y="3653135"/>
            <a:ext cx="8102667" cy="923330"/>
          </a:xfrm>
          <a:prstGeom prst="rect">
            <a:avLst/>
          </a:prstGeom>
          <a:noFill/>
        </p:spPr>
        <p:txBody>
          <a:bodyPr wrap="none" lIns="91440" tIns="45720" rIns="91440" bIns="45720">
            <a:spAutoFit/>
          </a:bodyPr>
          <a:lstStyle/>
          <a:p>
            <a:pPr algn="ctr"/>
            <a:r>
              <a:rPr lang="es-VE" sz="5400" dirty="0" smtClean="0"/>
              <a:t>Estudio</a:t>
            </a:r>
            <a:r>
              <a:rPr lang="en-US" sz="5400" dirty="0" smtClean="0"/>
              <a:t> </a:t>
            </a:r>
            <a:r>
              <a:rPr lang="en-US" sz="5400" dirty="0"/>
              <a:t>de </a:t>
            </a:r>
            <a:r>
              <a:rPr lang="en-US" sz="5400" dirty="0" err="1"/>
              <a:t>Redes</a:t>
            </a:r>
            <a:r>
              <a:rPr lang="en-US" sz="5400" dirty="0"/>
              <a:t> </a:t>
            </a:r>
            <a:r>
              <a:rPr lang="en-US" sz="5400" dirty="0" err="1"/>
              <a:t>Sociales</a:t>
            </a:r>
            <a:endParaRPr lang="es-E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791504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1899404"/>
            <a:ext cx="9306401"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Privacidad comprometida en telegram</a:t>
            </a:r>
            <a:endParaRPr lang="en-US" sz="4374" dirty="0"/>
          </a:p>
        </p:txBody>
      </p:sp>
      <p:sp>
        <p:nvSpPr>
          <p:cNvPr id="6" name="Shape 3"/>
          <p:cNvSpPr/>
          <p:nvPr/>
        </p:nvSpPr>
        <p:spPr>
          <a:xfrm>
            <a:off x="4490799" y="3621405"/>
            <a:ext cx="4620928" cy="3198943"/>
          </a:xfrm>
          <a:prstGeom prst="roundRect">
            <a:avLst>
              <a:gd name="adj" fmla="val 3691"/>
            </a:avLst>
          </a:prstGeom>
          <a:solidFill>
            <a:srgbClr val="DDEEE6"/>
          </a:solidFill>
          <a:ln w="7620">
            <a:solidFill>
              <a:srgbClr val="C3D4CC"/>
            </a:solidFill>
            <a:prstDash val="solid"/>
          </a:ln>
        </p:spPr>
      </p:sp>
      <p:sp>
        <p:nvSpPr>
          <p:cNvPr id="7" name="Text 4"/>
          <p:cNvSpPr/>
          <p:nvPr/>
        </p:nvSpPr>
        <p:spPr>
          <a:xfrm>
            <a:off x="4720590" y="3851196"/>
            <a:ext cx="4082534" cy="694373"/>
          </a:xfrm>
          <a:prstGeom prst="rect">
            <a:avLst/>
          </a:prstGeom>
          <a:noFill/>
          <a:ln/>
        </p:spPr>
        <p:txBody>
          <a:bodyPr wrap="squar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Monitoreo de Conversaciones</a:t>
            </a:r>
            <a:endParaRPr lang="en-US" sz="2187" dirty="0"/>
          </a:p>
        </p:txBody>
      </p:sp>
      <p:sp>
        <p:nvSpPr>
          <p:cNvPr id="8" name="Text 5"/>
          <p:cNvSpPr/>
          <p:nvPr/>
        </p:nvSpPr>
        <p:spPr>
          <a:xfrm>
            <a:off x="4720590" y="4678799"/>
            <a:ext cx="4082534" cy="1421606"/>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Se han presentado casos donde las conversaciones privadas han sido monitoreadas, generando preocupación por la confidencialidad de la información.</a:t>
            </a:r>
            <a:endParaRPr lang="en-US" dirty="0"/>
          </a:p>
        </p:txBody>
      </p:sp>
      <p:sp>
        <p:nvSpPr>
          <p:cNvPr id="9" name="Shape 6"/>
          <p:cNvSpPr/>
          <p:nvPr/>
        </p:nvSpPr>
        <p:spPr>
          <a:xfrm>
            <a:off x="9255085" y="3621405"/>
            <a:ext cx="4542115" cy="2708791"/>
          </a:xfrm>
          <a:prstGeom prst="roundRect">
            <a:avLst>
              <a:gd name="adj" fmla="val 3691"/>
            </a:avLst>
          </a:prstGeom>
          <a:solidFill>
            <a:srgbClr val="DDEEE6"/>
          </a:solidFill>
          <a:ln w="7620">
            <a:solidFill>
              <a:srgbClr val="C3D4CC"/>
            </a:solidFill>
            <a:prstDash val="solid"/>
          </a:ln>
        </p:spPr>
      </p:sp>
      <p:sp>
        <p:nvSpPr>
          <p:cNvPr id="10" name="Text 7"/>
          <p:cNvSpPr/>
          <p:nvPr/>
        </p:nvSpPr>
        <p:spPr>
          <a:xfrm>
            <a:off x="9484876" y="3851196"/>
            <a:ext cx="2879646"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Filtración de Datos</a:t>
            </a:r>
            <a:endParaRPr lang="en-US" sz="2187" dirty="0"/>
          </a:p>
        </p:txBody>
      </p:sp>
      <p:sp>
        <p:nvSpPr>
          <p:cNvPr id="11" name="Text 8"/>
          <p:cNvSpPr/>
          <p:nvPr/>
        </p:nvSpPr>
        <p:spPr>
          <a:xfrm>
            <a:off x="9484876" y="4331613"/>
            <a:ext cx="4082534" cy="1421606"/>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Incidentes de filtración de datos han expuesto la información personal de los usuarios, lo que representa un riesgo significativo para su privacidad.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4" name="Text 2"/>
          <p:cNvSpPr/>
          <p:nvPr/>
        </p:nvSpPr>
        <p:spPr>
          <a:xfrm>
            <a:off x="2037993" y="1525191"/>
            <a:ext cx="10554414"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Suplantación de identidad en telegram</a:t>
            </a:r>
            <a:endParaRPr lang="en-US" sz="4374" dirty="0"/>
          </a:p>
        </p:txBody>
      </p:sp>
      <p:pic>
        <p:nvPicPr>
          <p:cNvPr id="5" name="Image 0" descr="preencoded.png"/>
          <p:cNvPicPr>
            <a:picLocks noChangeAspect="1"/>
          </p:cNvPicPr>
          <p:nvPr/>
        </p:nvPicPr>
        <p:blipFill>
          <a:blip r:embed="rId3"/>
          <a:stretch>
            <a:fillRect/>
          </a:stretch>
        </p:blipFill>
        <p:spPr>
          <a:xfrm>
            <a:off x="404812" y="3302734"/>
            <a:ext cx="4500675" cy="888682"/>
          </a:xfrm>
          <a:prstGeom prst="rect">
            <a:avLst/>
          </a:prstGeom>
        </p:spPr>
      </p:pic>
      <p:sp>
        <p:nvSpPr>
          <p:cNvPr id="6" name="Text 3"/>
          <p:cNvSpPr/>
          <p:nvPr/>
        </p:nvSpPr>
        <p:spPr>
          <a:xfrm>
            <a:off x="743335" y="4588429"/>
            <a:ext cx="3129418" cy="461908"/>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Facilitador de Fraudes</a:t>
            </a:r>
            <a:endParaRPr lang="en-US" sz="2187" dirty="0"/>
          </a:p>
        </p:txBody>
      </p:sp>
      <p:sp>
        <p:nvSpPr>
          <p:cNvPr id="7" name="Text 4"/>
          <p:cNvSpPr/>
          <p:nvPr/>
        </p:nvSpPr>
        <p:spPr>
          <a:xfrm>
            <a:off x="743335" y="5068847"/>
            <a:ext cx="3129418" cy="2095746"/>
          </a:xfrm>
          <a:prstGeom prst="rect">
            <a:avLst/>
          </a:prstGeom>
          <a:noFill/>
          <a:ln/>
        </p:spPr>
        <p:txBody>
          <a:bodyPr wrap="square" rtlCol="0" anchor="t"/>
          <a:lstStyle/>
          <a:p>
            <a:pPr marL="0" indent="0" algn="l">
              <a:lnSpc>
                <a:spcPts val="2799"/>
              </a:lnSpc>
              <a:buNone/>
            </a:pPr>
            <a:r>
              <a:rPr lang="en-US" dirty="0">
                <a:solidFill>
                  <a:srgbClr val="3B4E4E"/>
                </a:solidFill>
                <a:latin typeface="Overpass" pitchFamily="34" charset="0"/>
                <a:ea typeface="Overpass" pitchFamily="34" charset="-122"/>
                <a:cs typeface="Overpass" pitchFamily="34" charset="-120"/>
              </a:rPr>
              <a:t>La facilidad para crear perfiles falsos y canales fraudulentos aumenta la incidencia de suplantación de identidad y engaños.</a:t>
            </a:r>
            <a:endParaRPr lang="en-US" dirty="0"/>
          </a:p>
        </p:txBody>
      </p:sp>
      <p:pic>
        <p:nvPicPr>
          <p:cNvPr id="8" name="Image 1" descr="preencoded.png"/>
          <p:cNvPicPr>
            <a:picLocks noChangeAspect="1"/>
          </p:cNvPicPr>
          <p:nvPr/>
        </p:nvPicPr>
        <p:blipFill>
          <a:blip r:embed="rId4"/>
          <a:stretch>
            <a:fillRect/>
          </a:stretch>
        </p:blipFill>
        <p:spPr>
          <a:xfrm>
            <a:off x="4786703" y="3283270"/>
            <a:ext cx="4582757" cy="888682"/>
          </a:xfrm>
          <a:prstGeom prst="rect">
            <a:avLst/>
          </a:prstGeom>
        </p:spPr>
      </p:pic>
      <p:sp>
        <p:nvSpPr>
          <p:cNvPr id="9" name="Text 5"/>
          <p:cNvSpPr/>
          <p:nvPr/>
        </p:nvSpPr>
        <p:spPr>
          <a:xfrm>
            <a:off x="5063112" y="4588428"/>
            <a:ext cx="3661340" cy="461908"/>
          </a:xfrm>
          <a:prstGeom prst="rect">
            <a:avLst/>
          </a:prstGeom>
          <a:noFill/>
          <a:ln/>
        </p:spPr>
        <p:txBody>
          <a:bodyPr wrap="none" rtlCol="0" anchor="t"/>
          <a:lstStyle/>
          <a:p>
            <a:pPr marL="0" indent="0" algn="l">
              <a:lnSpc>
                <a:spcPts val="2734"/>
              </a:lnSpc>
              <a:buNone/>
            </a:pPr>
            <a:r>
              <a:rPr lang="en-US" sz="2187" b="1" dirty="0">
                <a:solidFill>
                  <a:srgbClr val="3B4E4E"/>
                </a:solidFill>
                <a:latin typeface="Syne" pitchFamily="34" charset="0"/>
                <a:ea typeface="Syne" pitchFamily="34" charset="-122"/>
                <a:cs typeface="Syne" pitchFamily="34" charset="-120"/>
              </a:rPr>
              <a:t>Necesidad de Verificación</a:t>
            </a:r>
            <a:endParaRPr lang="en-US" sz="2187" dirty="0"/>
          </a:p>
        </p:txBody>
      </p:sp>
      <p:sp>
        <p:nvSpPr>
          <p:cNvPr id="10" name="Text 6"/>
          <p:cNvSpPr/>
          <p:nvPr/>
        </p:nvSpPr>
        <p:spPr>
          <a:xfrm>
            <a:off x="5063112" y="5068846"/>
            <a:ext cx="3661340" cy="1891352"/>
          </a:xfrm>
          <a:prstGeom prst="rect">
            <a:avLst/>
          </a:prstGeom>
          <a:noFill/>
          <a:ln/>
        </p:spPr>
        <p:txBody>
          <a:bodyPr wrap="square" rtlCol="0" anchor="t"/>
          <a:lstStyle/>
          <a:p>
            <a:pPr marL="0" indent="0" algn="l">
              <a:lnSpc>
                <a:spcPts val="2799"/>
              </a:lnSpc>
              <a:buNone/>
            </a:pPr>
            <a:r>
              <a:rPr lang="en-US" dirty="0">
                <a:solidFill>
                  <a:srgbClr val="3B4E4E"/>
                </a:solidFill>
                <a:latin typeface="Overpass" pitchFamily="34" charset="0"/>
                <a:ea typeface="Overpass" pitchFamily="34" charset="-122"/>
                <a:cs typeface="Overpass" pitchFamily="34" charset="-120"/>
              </a:rPr>
              <a:t>La necesidad de una verificación más efectiva de la identidad de los usuarios es crucial para combatir la suplantación de identidad en la plataforma.</a:t>
            </a:r>
            <a:endParaRPr lang="en-US" dirty="0"/>
          </a:p>
        </p:txBody>
      </p:sp>
      <p:pic>
        <p:nvPicPr>
          <p:cNvPr id="12" name="Image 0" descr="preencoded.png"/>
          <p:cNvPicPr>
            <a:picLocks noChangeAspect="1"/>
          </p:cNvPicPr>
          <p:nvPr/>
        </p:nvPicPr>
        <p:blipFill>
          <a:blip r:embed="rId3"/>
          <a:stretch>
            <a:fillRect/>
          </a:stretch>
        </p:blipFill>
        <p:spPr>
          <a:xfrm>
            <a:off x="9250676" y="3293002"/>
            <a:ext cx="4500675" cy="888682"/>
          </a:xfrm>
          <a:prstGeom prst="rect">
            <a:avLst/>
          </a:prstGeom>
        </p:spPr>
      </p:pic>
      <p:sp>
        <p:nvSpPr>
          <p:cNvPr id="13" name="Text 3"/>
          <p:cNvSpPr/>
          <p:nvPr/>
        </p:nvSpPr>
        <p:spPr>
          <a:xfrm>
            <a:off x="9598671" y="4535271"/>
            <a:ext cx="3129418" cy="461908"/>
          </a:xfrm>
          <a:prstGeom prst="rect">
            <a:avLst/>
          </a:prstGeom>
          <a:noFill/>
          <a:ln/>
        </p:spPr>
        <p:txBody>
          <a:bodyPr wrap="none" rtlCol="0" anchor="t"/>
          <a:lstStyle/>
          <a:p>
            <a:pPr marL="0" indent="0" algn="l">
              <a:lnSpc>
                <a:spcPts val="2734"/>
              </a:lnSpc>
              <a:buNone/>
            </a:pPr>
            <a:r>
              <a:rPr lang="es-VE" sz="2187" b="1" dirty="0" smtClean="0">
                <a:solidFill>
                  <a:srgbClr val="3B4E4E"/>
                </a:solidFill>
                <a:latin typeface="Syne" pitchFamily="34" charset="0"/>
                <a:ea typeface="Syne" pitchFamily="34" charset="-122"/>
                <a:cs typeface="Syne" pitchFamily="34" charset="-120"/>
              </a:rPr>
              <a:t>Suplantación</a:t>
            </a:r>
            <a:endParaRPr lang="es-VE" sz="2187" dirty="0"/>
          </a:p>
        </p:txBody>
      </p:sp>
      <p:sp>
        <p:nvSpPr>
          <p:cNvPr id="14" name="CuadroTexto 13"/>
          <p:cNvSpPr txBox="1"/>
          <p:nvPr/>
        </p:nvSpPr>
        <p:spPr>
          <a:xfrm>
            <a:off x="9598671" y="5068847"/>
            <a:ext cx="4031268" cy="2031325"/>
          </a:xfrm>
          <a:prstGeom prst="rect">
            <a:avLst/>
          </a:prstGeom>
          <a:noFill/>
        </p:spPr>
        <p:txBody>
          <a:bodyPr wrap="square" rtlCol="0">
            <a:spAutoFit/>
          </a:bodyPr>
          <a:lstStyle/>
          <a:p>
            <a:r>
              <a:rPr lang="es-ES" dirty="0">
                <a:latin typeface="Overpass"/>
                <a:ea typeface="Overpass"/>
              </a:rPr>
              <a:t>Los usuarios pueden ser objeto de suplantación de identidad en Telegram, donde los estafadores se hacen pasar por otras personas para engañar a los usuarios y obtener información confidencial o realizar actividades fraudulentas.</a:t>
            </a:r>
            <a:endParaRPr lang="es-VE" dirty="0">
              <a:latin typeface="Overpass"/>
              <a:ea typeface="Overpas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5" name="Text 2"/>
          <p:cNvSpPr/>
          <p:nvPr/>
        </p:nvSpPr>
        <p:spPr>
          <a:xfrm>
            <a:off x="833199" y="2004179"/>
            <a:ext cx="9306401"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Phishing y malware en telegram</a:t>
            </a:r>
            <a:endParaRPr lang="en-US" sz="4374" dirty="0"/>
          </a:p>
        </p:txBody>
      </p:sp>
      <p:sp>
        <p:nvSpPr>
          <p:cNvPr id="6" name="Shape 3"/>
          <p:cNvSpPr/>
          <p:nvPr/>
        </p:nvSpPr>
        <p:spPr>
          <a:xfrm>
            <a:off x="833199" y="3899773"/>
            <a:ext cx="499943" cy="499943"/>
          </a:xfrm>
          <a:prstGeom prst="roundRect">
            <a:avLst>
              <a:gd name="adj" fmla="val 20000"/>
            </a:avLst>
          </a:prstGeom>
          <a:solidFill>
            <a:srgbClr val="DDEEE6"/>
          </a:solidFill>
          <a:ln w="7620">
            <a:solidFill>
              <a:srgbClr val="C3D4CC"/>
            </a:solidFill>
            <a:prstDash val="solid"/>
          </a:ln>
        </p:spPr>
      </p:sp>
      <p:sp>
        <p:nvSpPr>
          <p:cNvPr id="7" name="Text 4"/>
          <p:cNvSpPr/>
          <p:nvPr/>
        </p:nvSpPr>
        <p:spPr>
          <a:xfrm>
            <a:off x="1018103" y="3941445"/>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8" name="Text 5"/>
          <p:cNvSpPr/>
          <p:nvPr/>
        </p:nvSpPr>
        <p:spPr>
          <a:xfrm>
            <a:off x="1555313" y="3976092"/>
            <a:ext cx="3820001" cy="694373"/>
          </a:xfrm>
          <a:prstGeom prst="rect">
            <a:avLst/>
          </a:prstGeom>
          <a:noFill/>
          <a:ln/>
        </p:spPr>
        <p:txBody>
          <a:bodyPr wrap="squar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Engaños Mediante Enlaces</a:t>
            </a:r>
            <a:endParaRPr lang="en-US" sz="2187" dirty="0"/>
          </a:p>
        </p:txBody>
      </p:sp>
      <p:sp>
        <p:nvSpPr>
          <p:cNvPr id="9" name="Text 6"/>
          <p:cNvSpPr/>
          <p:nvPr/>
        </p:nvSpPr>
        <p:spPr>
          <a:xfrm>
            <a:off x="1555313" y="4803696"/>
            <a:ext cx="3820001" cy="1779984"/>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Los ciberdelincuentes usan técnicas de phishing enlaces maliciosos para robar información personal y financiera de los usuarios.</a:t>
            </a:r>
            <a:endParaRPr lang="en-US" dirty="0"/>
          </a:p>
        </p:txBody>
      </p:sp>
      <p:sp>
        <p:nvSpPr>
          <p:cNvPr id="10" name="Shape 7"/>
          <p:cNvSpPr/>
          <p:nvPr/>
        </p:nvSpPr>
        <p:spPr>
          <a:xfrm>
            <a:off x="5597485" y="3899773"/>
            <a:ext cx="499943" cy="499943"/>
          </a:xfrm>
          <a:prstGeom prst="roundRect">
            <a:avLst>
              <a:gd name="adj" fmla="val 20000"/>
            </a:avLst>
          </a:prstGeom>
          <a:solidFill>
            <a:srgbClr val="DDEEE6"/>
          </a:solidFill>
          <a:ln w="7620">
            <a:solidFill>
              <a:srgbClr val="C3D4CC"/>
            </a:solidFill>
            <a:prstDash val="solid"/>
          </a:ln>
        </p:spPr>
      </p:sp>
      <p:sp>
        <p:nvSpPr>
          <p:cNvPr id="11" name="Text 8"/>
          <p:cNvSpPr/>
          <p:nvPr/>
        </p:nvSpPr>
        <p:spPr>
          <a:xfrm>
            <a:off x="5743456" y="3941445"/>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2" name="Text 9"/>
          <p:cNvSpPr/>
          <p:nvPr/>
        </p:nvSpPr>
        <p:spPr>
          <a:xfrm>
            <a:off x="6319599" y="3976092"/>
            <a:ext cx="3820001" cy="694373"/>
          </a:xfrm>
          <a:prstGeom prst="rect">
            <a:avLst/>
          </a:prstGeom>
          <a:noFill/>
          <a:ln/>
        </p:spPr>
        <p:txBody>
          <a:bodyPr wrap="squar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Riesgos de Descargas Maliciosas</a:t>
            </a:r>
            <a:endParaRPr lang="en-US" sz="2187" dirty="0"/>
          </a:p>
        </p:txBody>
      </p:sp>
      <p:sp>
        <p:nvSpPr>
          <p:cNvPr id="13" name="Text 10"/>
          <p:cNvSpPr/>
          <p:nvPr/>
        </p:nvSpPr>
        <p:spPr>
          <a:xfrm>
            <a:off x="6319599" y="4803696"/>
            <a:ext cx="3820001" cy="1421606"/>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La descarga de archivos infectados con malware representa una amenaza para la seguridad de los dispositivos de los usuarios.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2"/>
          <p:cNvSpPr/>
          <p:nvPr/>
        </p:nvSpPr>
        <p:spPr>
          <a:xfrm>
            <a:off x="833199" y="1346121"/>
            <a:ext cx="9306401"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Contenido inapropiado en Telegram</a:t>
            </a:r>
            <a:endParaRPr lang="en-US" sz="4374" dirty="0"/>
          </a:p>
        </p:txBody>
      </p:sp>
      <p:sp>
        <p:nvSpPr>
          <p:cNvPr id="6" name="Shape 3"/>
          <p:cNvSpPr/>
          <p:nvPr/>
        </p:nvSpPr>
        <p:spPr>
          <a:xfrm>
            <a:off x="833199" y="3241715"/>
            <a:ext cx="499943" cy="499943"/>
          </a:xfrm>
          <a:prstGeom prst="roundRect">
            <a:avLst>
              <a:gd name="adj" fmla="val 20000"/>
            </a:avLst>
          </a:prstGeom>
          <a:solidFill>
            <a:srgbClr val="DDEEE6"/>
          </a:solidFill>
          <a:ln w="7620">
            <a:solidFill>
              <a:srgbClr val="C3D4CC"/>
            </a:solidFill>
            <a:prstDash val="solid"/>
          </a:ln>
        </p:spPr>
      </p:sp>
      <p:sp>
        <p:nvSpPr>
          <p:cNvPr id="7" name="Text 4"/>
          <p:cNvSpPr/>
          <p:nvPr/>
        </p:nvSpPr>
        <p:spPr>
          <a:xfrm>
            <a:off x="1018103" y="3283387"/>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8" name="Text 5"/>
          <p:cNvSpPr/>
          <p:nvPr/>
        </p:nvSpPr>
        <p:spPr>
          <a:xfrm>
            <a:off x="1555313" y="3318034"/>
            <a:ext cx="3820001" cy="694373"/>
          </a:xfrm>
          <a:prstGeom prst="rect">
            <a:avLst/>
          </a:prstGeom>
          <a:noFill/>
          <a:ln/>
        </p:spPr>
        <p:txBody>
          <a:bodyPr wrap="squar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Riesgos para la comunidad</a:t>
            </a:r>
            <a:endParaRPr lang="en-US" sz="2187" dirty="0"/>
          </a:p>
        </p:txBody>
      </p:sp>
      <p:sp>
        <p:nvSpPr>
          <p:cNvPr id="9" name="Text 6"/>
          <p:cNvSpPr/>
          <p:nvPr/>
        </p:nvSpPr>
        <p:spPr>
          <a:xfrm>
            <a:off x="1555312" y="4012407"/>
            <a:ext cx="3820001"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El intercambio de contenido inapropiado puede tener un impacto negativo emocional en los usuarios.</a:t>
            </a:r>
            <a:endParaRPr lang="en-US" dirty="0"/>
          </a:p>
        </p:txBody>
      </p:sp>
      <p:sp>
        <p:nvSpPr>
          <p:cNvPr id="10" name="Shape 7"/>
          <p:cNvSpPr/>
          <p:nvPr/>
        </p:nvSpPr>
        <p:spPr>
          <a:xfrm>
            <a:off x="5597485" y="3241715"/>
            <a:ext cx="499943" cy="499943"/>
          </a:xfrm>
          <a:prstGeom prst="roundRect">
            <a:avLst>
              <a:gd name="adj" fmla="val 20000"/>
            </a:avLst>
          </a:prstGeom>
          <a:solidFill>
            <a:srgbClr val="DDEEE6"/>
          </a:solidFill>
          <a:ln w="7620">
            <a:solidFill>
              <a:srgbClr val="C3D4CC"/>
            </a:solidFill>
            <a:prstDash val="solid"/>
          </a:ln>
        </p:spPr>
      </p:sp>
      <p:sp>
        <p:nvSpPr>
          <p:cNvPr id="11" name="Text 8"/>
          <p:cNvSpPr/>
          <p:nvPr/>
        </p:nvSpPr>
        <p:spPr>
          <a:xfrm>
            <a:off x="5743456" y="3283387"/>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2" name="Text 9"/>
          <p:cNvSpPr/>
          <p:nvPr/>
        </p:nvSpPr>
        <p:spPr>
          <a:xfrm>
            <a:off x="6319599" y="3318034"/>
            <a:ext cx="3546277"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Exposición no deseada</a:t>
            </a:r>
            <a:endParaRPr lang="en-US" sz="2187" dirty="0"/>
          </a:p>
        </p:txBody>
      </p:sp>
      <p:sp>
        <p:nvSpPr>
          <p:cNvPr id="13" name="Text 10"/>
          <p:cNvSpPr/>
          <p:nvPr/>
        </p:nvSpPr>
        <p:spPr>
          <a:xfrm>
            <a:off x="6319599" y="3798451"/>
            <a:ext cx="3820001" cy="1421606"/>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La visualización de contenido inapropiado puede ser perjudicial, especialmente para los usuarios más jóvenes.</a:t>
            </a:r>
            <a:endParaRPr lang="en-US" dirty="0"/>
          </a:p>
        </p:txBody>
      </p:sp>
      <p:sp>
        <p:nvSpPr>
          <p:cNvPr id="14" name="Shape 11"/>
          <p:cNvSpPr/>
          <p:nvPr/>
        </p:nvSpPr>
        <p:spPr>
          <a:xfrm>
            <a:off x="833199" y="5615821"/>
            <a:ext cx="499943" cy="499943"/>
          </a:xfrm>
          <a:prstGeom prst="roundRect">
            <a:avLst>
              <a:gd name="adj" fmla="val 20000"/>
            </a:avLst>
          </a:prstGeom>
          <a:solidFill>
            <a:srgbClr val="DDEEE6"/>
          </a:solidFill>
          <a:ln w="7620">
            <a:solidFill>
              <a:srgbClr val="C3D4CC"/>
            </a:solidFill>
            <a:prstDash val="solid"/>
          </a:ln>
        </p:spPr>
      </p:sp>
      <p:sp>
        <p:nvSpPr>
          <p:cNvPr id="15" name="Text 12"/>
          <p:cNvSpPr/>
          <p:nvPr/>
        </p:nvSpPr>
        <p:spPr>
          <a:xfrm>
            <a:off x="976312" y="5657493"/>
            <a:ext cx="213717"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3</a:t>
            </a:r>
            <a:endParaRPr lang="en-US" sz="2624" dirty="0"/>
          </a:p>
        </p:txBody>
      </p:sp>
      <p:sp>
        <p:nvSpPr>
          <p:cNvPr id="16" name="Text 13"/>
          <p:cNvSpPr/>
          <p:nvPr/>
        </p:nvSpPr>
        <p:spPr>
          <a:xfrm>
            <a:off x="1555313" y="5692140"/>
            <a:ext cx="3831669"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Impacto en la reputación</a:t>
            </a:r>
            <a:endParaRPr lang="en-US" sz="2187" dirty="0"/>
          </a:p>
        </p:txBody>
      </p:sp>
      <p:sp>
        <p:nvSpPr>
          <p:cNvPr id="17" name="Text 14"/>
          <p:cNvSpPr/>
          <p:nvPr/>
        </p:nvSpPr>
        <p:spPr>
          <a:xfrm>
            <a:off x="1555313" y="6172557"/>
            <a:ext cx="8584287" cy="710803"/>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La asociación con contenido inadecuado puede tener consecuencias graves en la reputación personal y profesional.</a:t>
            </a:r>
            <a:endParaRPr lang="en-US" dirty="0"/>
          </a:p>
        </p:txBody>
      </p:sp>
    </p:spTree>
    <p:extLst>
      <p:ext uri="{BB962C8B-B14F-4D97-AF65-F5344CB8AC3E}">
        <p14:creationId xmlns:p14="http://schemas.microsoft.com/office/powerpoint/2010/main" val="2146953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2037993" y="1304330"/>
            <a:ext cx="10554414"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Recomendaciones de cómo hacer uso correcto de las mismas</a:t>
            </a:r>
            <a:endParaRPr lang="en-US" sz="4374" dirty="0"/>
          </a:p>
        </p:txBody>
      </p:sp>
      <p:sp>
        <p:nvSpPr>
          <p:cNvPr id="5" name="Text 3"/>
          <p:cNvSpPr/>
          <p:nvPr/>
        </p:nvSpPr>
        <p:spPr>
          <a:xfrm>
            <a:off x="2037993" y="3248501"/>
            <a:ext cx="3567113" cy="347186"/>
          </a:xfrm>
          <a:prstGeom prst="rect">
            <a:avLst/>
          </a:prstGeom>
          <a:noFill/>
          <a:ln/>
        </p:spPr>
        <p:txBody>
          <a:bodyPr wrap="none" rtlCol="0" anchor="t"/>
          <a:lstStyle/>
          <a:p>
            <a:pPr marL="0" indent="0">
              <a:lnSpc>
                <a:spcPts val="2734"/>
              </a:lnSpc>
              <a:buNone/>
            </a:pPr>
            <a:r>
              <a:rPr lang="en-US" sz="2187" b="1" dirty="0">
                <a:solidFill>
                  <a:srgbClr val="233939"/>
                </a:solidFill>
                <a:latin typeface="Syne" pitchFamily="34" charset="0"/>
                <a:ea typeface="Syne" pitchFamily="34" charset="-122"/>
                <a:cs typeface="Syne" pitchFamily="34" charset="-120"/>
              </a:rPr>
              <a:t>Configura la privacidad</a:t>
            </a:r>
            <a:endParaRPr lang="en-US" sz="2187" dirty="0"/>
          </a:p>
        </p:txBody>
      </p:sp>
      <p:sp>
        <p:nvSpPr>
          <p:cNvPr id="6" name="Text 4"/>
          <p:cNvSpPr/>
          <p:nvPr/>
        </p:nvSpPr>
        <p:spPr>
          <a:xfrm>
            <a:off x="2037993" y="3817858"/>
            <a:ext cx="5006221"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Es fundamental configurar la privacidad de forma estricta para controlar quién puede ver tu información.</a:t>
            </a:r>
            <a:endParaRPr lang="en-US" dirty="0"/>
          </a:p>
        </p:txBody>
      </p:sp>
      <p:sp>
        <p:nvSpPr>
          <p:cNvPr id="7" name="Text 5"/>
          <p:cNvSpPr/>
          <p:nvPr/>
        </p:nvSpPr>
        <p:spPr>
          <a:xfrm>
            <a:off x="2037993" y="5106233"/>
            <a:ext cx="4198977" cy="347186"/>
          </a:xfrm>
          <a:prstGeom prst="rect">
            <a:avLst/>
          </a:prstGeom>
          <a:noFill/>
          <a:ln/>
        </p:spPr>
        <p:txBody>
          <a:bodyPr wrap="none" rtlCol="0" anchor="t"/>
          <a:lstStyle/>
          <a:p>
            <a:pPr marL="0" indent="0">
              <a:lnSpc>
                <a:spcPts val="2734"/>
              </a:lnSpc>
              <a:buNone/>
            </a:pPr>
            <a:r>
              <a:rPr lang="en-US" sz="2187" b="1" dirty="0">
                <a:solidFill>
                  <a:srgbClr val="233939"/>
                </a:solidFill>
                <a:latin typeface="Syne" pitchFamily="34" charset="0"/>
                <a:ea typeface="Syne" pitchFamily="34" charset="-122"/>
                <a:cs typeface="Syne" pitchFamily="34" charset="-120"/>
              </a:rPr>
              <a:t>Participa en grupos seguros</a:t>
            </a:r>
            <a:endParaRPr lang="en-US" sz="2187" dirty="0"/>
          </a:p>
        </p:txBody>
      </p:sp>
      <p:sp>
        <p:nvSpPr>
          <p:cNvPr id="8" name="Text 6"/>
          <p:cNvSpPr/>
          <p:nvPr/>
        </p:nvSpPr>
        <p:spPr>
          <a:xfrm>
            <a:off x="2037993" y="5675590"/>
            <a:ext cx="5006221" cy="1155516"/>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Unirse a grupos moderados y seguros garantiza una experiencia más protegida en la plataforma.</a:t>
            </a:r>
            <a:endParaRPr lang="en-US" dirty="0"/>
          </a:p>
        </p:txBody>
      </p:sp>
      <p:sp>
        <p:nvSpPr>
          <p:cNvPr id="9" name="Text 7"/>
          <p:cNvSpPr/>
          <p:nvPr/>
        </p:nvSpPr>
        <p:spPr>
          <a:xfrm>
            <a:off x="7593806" y="3248501"/>
            <a:ext cx="5006221" cy="694373"/>
          </a:xfrm>
          <a:prstGeom prst="rect">
            <a:avLst/>
          </a:prstGeom>
          <a:noFill/>
          <a:ln/>
        </p:spPr>
        <p:txBody>
          <a:bodyPr wrap="square" rtlCol="0" anchor="t"/>
          <a:lstStyle/>
          <a:p>
            <a:pPr marL="0" indent="0">
              <a:lnSpc>
                <a:spcPts val="2734"/>
              </a:lnSpc>
              <a:buNone/>
            </a:pPr>
            <a:r>
              <a:rPr lang="en-US" sz="2187" b="1" dirty="0">
                <a:solidFill>
                  <a:srgbClr val="233939"/>
                </a:solidFill>
                <a:latin typeface="Syne" pitchFamily="34" charset="0"/>
                <a:ea typeface="Syne" pitchFamily="34" charset="-122"/>
                <a:cs typeface="Syne" pitchFamily="34" charset="-120"/>
              </a:rPr>
              <a:t>Evita compartir datos personales</a:t>
            </a:r>
            <a:endParaRPr lang="en-US" sz="2187" dirty="0"/>
          </a:p>
        </p:txBody>
      </p:sp>
      <p:sp>
        <p:nvSpPr>
          <p:cNvPr id="10" name="Text 8"/>
          <p:cNvSpPr/>
          <p:nvPr/>
        </p:nvSpPr>
        <p:spPr>
          <a:xfrm>
            <a:off x="7593806" y="3966224"/>
            <a:ext cx="5006221" cy="710803"/>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La publicación de información personal puede exponerte a amenazas y riesgos de seguridad.</a:t>
            </a:r>
            <a:endParaRPr lang="en-US" dirty="0"/>
          </a:p>
        </p:txBody>
      </p:sp>
      <p:sp>
        <p:nvSpPr>
          <p:cNvPr id="11" name="Text 9"/>
          <p:cNvSpPr/>
          <p:nvPr/>
        </p:nvSpPr>
        <p:spPr>
          <a:xfrm>
            <a:off x="7593806" y="5098018"/>
            <a:ext cx="5006221" cy="694373"/>
          </a:xfrm>
          <a:prstGeom prst="rect">
            <a:avLst/>
          </a:prstGeom>
          <a:noFill/>
          <a:ln/>
        </p:spPr>
        <p:txBody>
          <a:bodyPr wrap="square" rtlCol="0" anchor="t"/>
          <a:lstStyle/>
          <a:p>
            <a:pPr marL="0" indent="0">
              <a:lnSpc>
                <a:spcPts val="2734"/>
              </a:lnSpc>
              <a:buNone/>
            </a:pPr>
            <a:r>
              <a:rPr lang="en-US" sz="2187" b="1" dirty="0">
                <a:solidFill>
                  <a:srgbClr val="233939"/>
                </a:solidFill>
                <a:latin typeface="Syne" pitchFamily="34" charset="0"/>
                <a:ea typeface="Syne" pitchFamily="34" charset="-122"/>
                <a:cs typeface="Syne" pitchFamily="34" charset="-120"/>
              </a:rPr>
              <a:t>No aceptes solicitudes sospechosas</a:t>
            </a:r>
            <a:endParaRPr lang="en-US" sz="2187" dirty="0"/>
          </a:p>
        </p:txBody>
      </p:sp>
      <p:sp>
        <p:nvSpPr>
          <p:cNvPr id="12" name="Text 10"/>
          <p:cNvSpPr/>
          <p:nvPr/>
        </p:nvSpPr>
        <p:spPr>
          <a:xfrm>
            <a:off x="7593806" y="6014561"/>
            <a:ext cx="5006221" cy="710803"/>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Verifica siempre la autenticidad de las solicitudes de contacto antes de aceptarlas.</a:t>
            </a:r>
            <a:endParaRPr lang="en-US" dirty="0"/>
          </a:p>
        </p:txBody>
      </p:sp>
    </p:spTree>
    <p:extLst>
      <p:ext uri="{BB962C8B-B14F-4D97-AF65-F5344CB8AC3E}">
        <p14:creationId xmlns:p14="http://schemas.microsoft.com/office/powerpoint/2010/main" val="3440500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33199" y="2004179"/>
            <a:ext cx="9306401"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Configura la privacidad adecuadamente en Telegram</a:t>
            </a:r>
            <a:endParaRPr lang="en-US" sz="4374" dirty="0"/>
          </a:p>
        </p:txBody>
      </p:sp>
      <p:sp>
        <p:nvSpPr>
          <p:cNvPr id="6" name="Shape 3"/>
          <p:cNvSpPr/>
          <p:nvPr/>
        </p:nvSpPr>
        <p:spPr>
          <a:xfrm>
            <a:off x="833199" y="3899773"/>
            <a:ext cx="499943" cy="499943"/>
          </a:xfrm>
          <a:prstGeom prst="roundRect">
            <a:avLst>
              <a:gd name="adj" fmla="val 20000"/>
            </a:avLst>
          </a:prstGeom>
          <a:solidFill>
            <a:srgbClr val="DDEEE6"/>
          </a:solidFill>
          <a:ln w="7620">
            <a:solidFill>
              <a:srgbClr val="C3D4CC"/>
            </a:solidFill>
            <a:prstDash val="solid"/>
          </a:ln>
        </p:spPr>
      </p:sp>
      <p:sp>
        <p:nvSpPr>
          <p:cNvPr id="7" name="Text 4"/>
          <p:cNvSpPr/>
          <p:nvPr/>
        </p:nvSpPr>
        <p:spPr>
          <a:xfrm>
            <a:off x="1018103" y="3941445"/>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8" name="Text 5"/>
          <p:cNvSpPr/>
          <p:nvPr/>
        </p:nvSpPr>
        <p:spPr>
          <a:xfrm>
            <a:off x="1555313" y="3976092"/>
            <a:ext cx="2943701"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Control de accesos</a:t>
            </a:r>
            <a:endParaRPr lang="en-US" sz="2187" dirty="0"/>
          </a:p>
        </p:txBody>
      </p:sp>
      <p:sp>
        <p:nvSpPr>
          <p:cNvPr id="9" name="Text 6"/>
          <p:cNvSpPr/>
          <p:nvPr/>
        </p:nvSpPr>
        <p:spPr>
          <a:xfrm>
            <a:off x="1555313" y="4456509"/>
            <a:ext cx="3820001"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Ajusta la configuración de privacidad para restringir el acceso no deseado a tus chats e información personal.</a:t>
            </a:r>
            <a:endParaRPr lang="en-US" dirty="0"/>
          </a:p>
        </p:txBody>
      </p:sp>
      <p:sp>
        <p:nvSpPr>
          <p:cNvPr id="10" name="Shape 7"/>
          <p:cNvSpPr/>
          <p:nvPr/>
        </p:nvSpPr>
        <p:spPr>
          <a:xfrm>
            <a:off x="5597485" y="3899773"/>
            <a:ext cx="499943" cy="499943"/>
          </a:xfrm>
          <a:prstGeom prst="roundRect">
            <a:avLst>
              <a:gd name="adj" fmla="val 20000"/>
            </a:avLst>
          </a:prstGeom>
          <a:solidFill>
            <a:srgbClr val="DDEEE6"/>
          </a:solidFill>
          <a:ln w="7620">
            <a:solidFill>
              <a:srgbClr val="C3D4CC"/>
            </a:solidFill>
            <a:prstDash val="solid"/>
          </a:ln>
        </p:spPr>
      </p:sp>
      <p:sp>
        <p:nvSpPr>
          <p:cNvPr id="11" name="Text 8"/>
          <p:cNvSpPr/>
          <p:nvPr/>
        </p:nvSpPr>
        <p:spPr>
          <a:xfrm>
            <a:off x="5743456" y="3941445"/>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2" name="Text 9"/>
          <p:cNvSpPr/>
          <p:nvPr/>
        </p:nvSpPr>
        <p:spPr>
          <a:xfrm>
            <a:off x="6319599" y="3976092"/>
            <a:ext cx="3820001" cy="694373"/>
          </a:xfrm>
          <a:prstGeom prst="rect">
            <a:avLst/>
          </a:prstGeom>
          <a:noFill/>
          <a:ln/>
        </p:spPr>
        <p:txBody>
          <a:bodyPr wrap="squar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Desactiva la opcíon de enlace</a:t>
            </a:r>
            <a:endParaRPr lang="en-US" sz="2187" dirty="0"/>
          </a:p>
        </p:txBody>
      </p:sp>
      <p:sp>
        <p:nvSpPr>
          <p:cNvPr id="13" name="Text 10"/>
          <p:cNvSpPr/>
          <p:nvPr/>
        </p:nvSpPr>
        <p:spPr>
          <a:xfrm>
            <a:off x="6319599" y="4803696"/>
            <a:ext cx="3820001" cy="1421606"/>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Desactiva la opción de enlace para evitar que desconocidos puedan agregarte a grupos sin tu consentimiento.</a:t>
            </a:r>
            <a:endParaRPr lang="en-US" dirty="0"/>
          </a:p>
        </p:txBody>
      </p:sp>
    </p:spTree>
    <p:extLst>
      <p:ext uri="{BB962C8B-B14F-4D97-AF65-F5344CB8AC3E}">
        <p14:creationId xmlns:p14="http://schemas.microsoft.com/office/powerpoint/2010/main" val="1644520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33199" y="1656993"/>
            <a:ext cx="9306401" cy="2083118"/>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Utiliza chats secretos para conversaciones sensibles en Telegram</a:t>
            </a:r>
            <a:endParaRPr lang="en-US" sz="4374" dirty="0"/>
          </a:p>
        </p:txBody>
      </p:sp>
      <p:sp>
        <p:nvSpPr>
          <p:cNvPr id="6" name="Shape 3"/>
          <p:cNvSpPr/>
          <p:nvPr/>
        </p:nvSpPr>
        <p:spPr>
          <a:xfrm>
            <a:off x="833199" y="4246959"/>
            <a:ext cx="499943" cy="499943"/>
          </a:xfrm>
          <a:prstGeom prst="roundRect">
            <a:avLst>
              <a:gd name="adj" fmla="val 20000"/>
            </a:avLst>
          </a:prstGeom>
          <a:solidFill>
            <a:srgbClr val="DDEEE6"/>
          </a:solidFill>
          <a:ln w="7620">
            <a:solidFill>
              <a:srgbClr val="C3D4CC"/>
            </a:solidFill>
            <a:prstDash val="solid"/>
          </a:ln>
        </p:spPr>
      </p:sp>
      <p:sp>
        <p:nvSpPr>
          <p:cNvPr id="7" name="Text 4"/>
          <p:cNvSpPr/>
          <p:nvPr/>
        </p:nvSpPr>
        <p:spPr>
          <a:xfrm>
            <a:off x="1018103" y="4288631"/>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8" name="Text 5"/>
          <p:cNvSpPr/>
          <p:nvPr/>
        </p:nvSpPr>
        <p:spPr>
          <a:xfrm>
            <a:off x="1555313" y="4323278"/>
            <a:ext cx="3820001" cy="694373"/>
          </a:xfrm>
          <a:prstGeom prst="rect">
            <a:avLst/>
          </a:prstGeom>
          <a:noFill/>
          <a:ln/>
        </p:spPr>
        <p:txBody>
          <a:bodyPr wrap="squar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Comunicaciones encriptadas</a:t>
            </a:r>
            <a:endParaRPr lang="en-US" sz="2187" dirty="0"/>
          </a:p>
        </p:txBody>
      </p:sp>
      <p:sp>
        <p:nvSpPr>
          <p:cNvPr id="9" name="Text 6"/>
          <p:cNvSpPr/>
          <p:nvPr/>
        </p:nvSpPr>
        <p:spPr>
          <a:xfrm>
            <a:off x="1555313" y="5150882"/>
            <a:ext cx="3820001" cy="1421606"/>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Los chats secretos brindan un nivel adicional de seguridad al ofrecer comunicaciones completamente encriptadas.</a:t>
            </a:r>
            <a:endParaRPr lang="en-US" dirty="0"/>
          </a:p>
        </p:txBody>
      </p:sp>
      <p:sp>
        <p:nvSpPr>
          <p:cNvPr id="10" name="Shape 7"/>
          <p:cNvSpPr/>
          <p:nvPr/>
        </p:nvSpPr>
        <p:spPr>
          <a:xfrm>
            <a:off x="5597485" y="4246959"/>
            <a:ext cx="499943" cy="499943"/>
          </a:xfrm>
          <a:prstGeom prst="roundRect">
            <a:avLst>
              <a:gd name="adj" fmla="val 20000"/>
            </a:avLst>
          </a:prstGeom>
          <a:solidFill>
            <a:srgbClr val="DDEEE6"/>
          </a:solidFill>
          <a:ln w="7620">
            <a:solidFill>
              <a:srgbClr val="C3D4CC"/>
            </a:solidFill>
            <a:prstDash val="solid"/>
          </a:ln>
        </p:spPr>
      </p:sp>
      <p:sp>
        <p:nvSpPr>
          <p:cNvPr id="11" name="Text 8"/>
          <p:cNvSpPr/>
          <p:nvPr/>
        </p:nvSpPr>
        <p:spPr>
          <a:xfrm>
            <a:off x="5743456" y="4288631"/>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2" name="Text 9"/>
          <p:cNvSpPr/>
          <p:nvPr/>
        </p:nvSpPr>
        <p:spPr>
          <a:xfrm>
            <a:off x="6319599" y="4323278"/>
            <a:ext cx="3294698"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Control del contenido</a:t>
            </a:r>
            <a:endParaRPr lang="en-US" sz="2187" dirty="0"/>
          </a:p>
        </p:txBody>
      </p:sp>
      <p:sp>
        <p:nvSpPr>
          <p:cNvPr id="13" name="Text 10"/>
          <p:cNvSpPr/>
          <p:nvPr/>
        </p:nvSpPr>
        <p:spPr>
          <a:xfrm>
            <a:off x="6319599" y="4803696"/>
            <a:ext cx="3820001" cy="1629377"/>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Permiten controlar la autodestrucción de mensajes y archivos, garantizando una mayor confidencialidad.</a:t>
            </a:r>
            <a:endParaRPr lang="en-US" dirty="0"/>
          </a:p>
        </p:txBody>
      </p:sp>
    </p:spTree>
    <p:extLst>
      <p:ext uri="{BB962C8B-B14F-4D97-AF65-F5344CB8AC3E}">
        <p14:creationId xmlns:p14="http://schemas.microsoft.com/office/powerpoint/2010/main" val="3133434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3"/>
          <a:stretch>
            <a:fillRect/>
          </a:stretch>
        </p:blipFill>
        <p:spPr>
          <a:xfrm>
            <a:off x="0" y="0"/>
            <a:ext cx="14630400" cy="2777490"/>
          </a:xfrm>
          <a:prstGeom prst="rect">
            <a:avLst/>
          </a:prstGeom>
        </p:spPr>
      </p:pic>
      <p:sp>
        <p:nvSpPr>
          <p:cNvPr id="5" name="Text 2"/>
          <p:cNvSpPr/>
          <p:nvPr/>
        </p:nvSpPr>
        <p:spPr>
          <a:xfrm>
            <a:off x="2037993" y="3570684"/>
            <a:ext cx="10554414"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Ten cuidado con los enlaces y archivos compartidos en Telegram</a:t>
            </a:r>
            <a:endParaRPr lang="en-US" sz="4374" dirty="0"/>
          </a:p>
        </p:txBody>
      </p:sp>
      <p:sp>
        <p:nvSpPr>
          <p:cNvPr id="6" name="Shape 3"/>
          <p:cNvSpPr/>
          <p:nvPr/>
        </p:nvSpPr>
        <p:spPr>
          <a:xfrm>
            <a:off x="2037993" y="5466278"/>
            <a:ext cx="499943" cy="499943"/>
          </a:xfrm>
          <a:prstGeom prst="roundRect">
            <a:avLst>
              <a:gd name="adj" fmla="val 20000"/>
            </a:avLst>
          </a:prstGeom>
          <a:solidFill>
            <a:srgbClr val="DDEEE6"/>
          </a:solidFill>
          <a:ln w="7620">
            <a:solidFill>
              <a:srgbClr val="C3D4CC"/>
            </a:solidFill>
            <a:prstDash val="solid"/>
          </a:ln>
        </p:spPr>
      </p:sp>
      <p:sp>
        <p:nvSpPr>
          <p:cNvPr id="7" name="Text 4"/>
          <p:cNvSpPr/>
          <p:nvPr/>
        </p:nvSpPr>
        <p:spPr>
          <a:xfrm>
            <a:off x="2222897" y="5507950"/>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8" name="Text 5"/>
          <p:cNvSpPr/>
          <p:nvPr/>
        </p:nvSpPr>
        <p:spPr>
          <a:xfrm>
            <a:off x="2760107" y="5542598"/>
            <a:ext cx="3138607"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Riesgos cibernéticos</a:t>
            </a:r>
            <a:endParaRPr lang="en-US" sz="2187" dirty="0"/>
          </a:p>
        </p:txBody>
      </p:sp>
      <p:sp>
        <p:nvSpPr>
          <p:cNvPr id="9" name="Text 6"/>
          <p:cNvSpPr/>
          <p:nvPr/>
        </p:nvSpPr>
        <p:spPr>
          <a:xfrm>
            <a:off x="2760107" y="6023015"/>
            <a:ext cx="4444008"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Los enlaces y archivos pueden contener malware o phishing, exponiendo tus dispositivos y datos a riesgos.</a:t>
            </a:r>
            <a:endParaRPr lang="en-US" dirty="0"/>
          </a:p>
        </p:txBody>
      </p:sp>
      <p:sp>
        <p:nvSpPr>
          <p:cNvPr id="10" name="Shape 7"/>
          <p:cNvSpPr/>
          <p:nvPr/>
        </p:nvSpPr>
        <p:spPr>
          <a:xfrm>
            <a:off x="7426285" y="5466278"/>
            <a:ext cx="499943" cy="499943"/>
          </a:xfrm>
          <a:prstGeom prst="roundRect">
            <a:avLst>
              <a:gd name="adj" fmla="val 20000"/>
            </a:avLst>
          </a:prstGeom>
          <a:solidFill>
            <a:srgbClr val="DDEEE6"/>
          </a:solidFill>
          <a:ln w="7620">
            <a:solidFill>
              <a:srgbClr val="C3D4CC"/>
            </a:solidFill>
            <a:prstDash val="solid"/>
          </a:ln>
        </p:spPr>
      </p:sp>
      <p:sp>
        <p:nvSpPr>
          <p:cNvPr id="11" name="Text 8"/>
          <p:cNvSpPr/>
          <p:nvPr/>
        </p:nvSpPr>
        <p:spPr>
          <a:xfrm>
            <a:off x="7572256" y="5507950"/>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2" name="Text 9"/>
          <p:cNvSpPr/>
          <p:nvPr/>
        </p:nvSpPr>
        <p:spPr>
          <a:xfrm>
            <a:off x="8148399" y="5542598"/>
            <a:ext cx="4444008" cy="694373"/>
          </a:xfrm>
          <a:prstGeom prst="rect">
            <a:avLst/>
          </a:prstGeom>
          <a:noFill/>
          <a:ln/>
        </p:spPr>
        <p:txBody>
          <a:bodyPr wrap="squar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Protección contra descargas automáticas</a:t>
            </a:r>
            <a:endParaRPr lang="en-US" sz="2187" dirty="0"/>
          </a:p>
        </p:txBody>
      </p:sp>
      <p:sp>
        <p:nvSpPr>
          <p:cNvPr id="13" name="Text 10"/>
          <p:cNvSpPr/>
          <p:nvPr/>
        </p:nvSpPr>
        <p:spPr>
          <a:xfrm>
            <a:off x="8148399" y="6370201"/>
            <a:ext cx="4444008"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Desactiva la descarga automática de archivos para prevenir la exposición a contenido peligroso o inapropiado.</a:t>
            </a:r>
            <a:endParaRPr lang="en-US" dirty="0"/>
          </a:p>
        </p:txBody>
      </p:sp>
    </p:spTree>
    <p:extLst>
      <p:ext uri="{BB962C8B-B14F-4D97-AF65-F5344CB8AC3E}">
        <p14:creationId xmlns:p14="http://schemas.microsoft.com/office/powerpoint/2010/main" val="297655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2"/>
          <p:cNvSpPr/>
          <p:nvPr/>
        </p:nvSpPr>
        <p:spPr>
          <a:xfrm>
            <a:off x="833199" y="1830586"/>
            <a:ext cx="9306401" cy="2083118"/>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Verifica la autenticidad de los contactos y grupos en Telegram</a:t>
            </a:r>
            <a:endParaRPr lang="en-US" sz="4374" dirty="0"/>
          </a:p>
        </p:txBody>
      </p:sp>
      <p:sp>
        <p:nvSpPr>
          <p:cNvPr id="6" name="Shape 3"/>
          <p:cNvSpPr/>
          <p:nvPr/>
        </p:nvSpPr>
        <p:spPr>
          <a:xfrm>
            <a:off x="833199" y="4420553"/>
            <a:ext cx="499943" cy="499943"/>
          </a:xfrm>
          <a:prstGeom prst="roundRect">
            <a:avLst>
              <a:gd name="adj" fmla="val 20000"/>
            </a:avLst>
          </a:prstGeom>
          <a:solidFill>
            <a:srgbClr val="DDEEE6"/>
          </a:solidFill>
          <a:ln w="7620">
            <a:solidFill>
              <a:srgbClr val="C3D4CC"/>
            </a:solidFill>
            <a:prstDash val="solid"/>
          </a:ln>
        </p:spPr>
      </p:sp>
      <p:sp>
        <p:nvSpPr>
          <p:cNvPr id="7" name="Text 4"/>
          <p:cNvSpPr/>
          <p:nvPr/>
        </p:nvSpPr>
        <p:spPr>
          <a:xfrm>
            <a:off x="1018103" y="4462224"/>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8" name="Text 5"/>
          <p:cNvSpPr/>
          <p:nvPr/>
        </p:nvSpPr>
        <p:spPr>
          <a:xfrm>
            <a:off x="1555313" y="4496872"/>
            <a:ext cx="3646170"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Evita a contactos falsos</a:t>
            </a:r>
            <a:endParaRPr lang="en-US" sz="2187" dirty="0"/>
          </a:p>
        </p:txBody>
      </p:sp>
      <p:sp>
        <p:nvSpPr>
          <p:cNvPr id="9" name="Text 6"/>
          <p:cNvSpPr/>
          <p:nvPr/>
        </p:nvSpPr>
        <p:spPr>
          <a:xfrm>
            <a:off x="1555313" y="4977289"/>
            <a:ext cx="3820001" cy="1421606"/>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Verifica las identidades antes de intercambiar información con contactos desconocidos o no verificados.</a:t>
            </a:r>
            <a:endParaRPr lang="en-US" dirty="0"/>
          </a:p>
        </p:txBody>
      </p:sp>
      <p:sp>
        <p:nvSpPr>
          <p:cNvPr id="10" name="Shape 7"/>
          <p:cNvSpPr/>
          <p:nvPr/>
        </p:nvSpPr>
        <p:spPr>
          <a:xfrm>
            <a:off x="5597485" y="4420553"/>
            <a:ext cx="499943" cy="499943"/>
          </a:xfrm>
          <a:prstGeom prst="roundRect">
            <a:avLst>
              <a:gd name="adj" fmla="val 20000"/>
            </a:avLst>
          </a:prstGeom>
          <a:solidFill>
            <a:srgbClr val="DDEEE6"/>
          </a:solidFill>
          <a:ln w="7620">
            <a:solidFill>
              <a:srgbClr val="C3D4CC"/>
            </a:solidFill>
            <a:prstDash val="solid"/>
          </a:ln>
        </p:spPr>
      </p:sp>
      <p:sp>
        <p:nvSpPr>
          <p:cNvPr id="11" name="Text 8"/>
          <p:cNvSpPr/>
          <p:nvPr/>
        </p:nvSpPr>
        <p:spPr>
          <a:xfrm>
            <a:off x="5743456" y="4462224"/>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2" name="Text 9"/>
          <p:cNvSpPr/>
          <p:nvPr/>
        </p:nvSpPr>
        <p:spPr>
          <a:xfrm>
            <a:off x="6319599" y="4496872"/>
            <a:ext cx="3180874"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Grupos de confianza</a:t>
            </a:r>
            <a:endParaRPr lang="en-US" sz="2187" dirty="0"/>
          </a:p>
        </p:txBody>
      </p:sp>
      <p:sp>
        <p:nvSpPr>
          <p:cNvPr id="13" name="Text 10"/>
          <p:cNvSpPr/>
          <p:nvPr/>
        </p:nvSpPr>
        <p:spPr>
          <a:xfrm>
            <a:off x="6319599" y="4977289"/>
            <a:ext cx="3820001"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Únete solo a grupos de fuentes conocidas y confiables para evitar posibles riesgos y engaños.</a:t>
            </a:r>
            <a:endParaRPr lang="en-US" dirty="0"/>
          </a:p>
        </p:txBody>
      </p:sp>
    </p:spTree>
    <p:extLst>
      <p:ext uri="{BB962C8B-B14F-4D97-AF65-F5344CB8AC3E}">
        <p14:creationId xmlns:p14="http://schemas.microsoft.com/office/powerpoint/2010/main" val="477110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2"/>
          <p:cNvSpPr/>
          <p:nvPr/>
        </p:nvSpPr>
        <p:spPr>
          <a:xfrm>
            <a:off x="1908964" y="1865800"/>
            <a:ext cx="9306401"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No compartas información sensible en Telegram</a:t>
            </a:r>
            <a:endParaRPr lang="en-US" sz="4374" dirty="0"/>
          </a:p>
        </p:txBody>
      </p:sp>
      <p:sp>
        <p:nvSpPr>
          <p:cNvPr id="6" name="Shape 3"/>
          <p:cNvSpPr/>
          <p:nvPr/>
        </p:nvSpPr>
        <p:spPr>
          <a:xfrm>
            <a:off x="1908964" y="3761394"/>
            <a:ext cx="499943" cy="499943"/>
          </a:xfrm>
          <a:prstGeom prst="roundRect">
            <a:avLst>
              <a:gd name="adj" fmla="val 20000"/>
            </a:avLst>
          </a:prstGeom>
          <a:solidFill>
            <a:srgbClr val="DDEEE6"/>
          </a:solidFill>
          <a:ln w="7620">
            <a:solidFill>
              <a:srgbClr val="C3D4CC"/>
            </a:solidFill>
            <a:prstDash val="solid"/>
          </a:ln>
        </p:spPr>
      </p:sp>
      <p:sp>
        <p:nvSpPr>
          <p:cNvPr id="7" name="Text 4"/>
          <p:cNvSpPr/>
          <p:nvPr/>
        </p:nvSpPr>
        <p:spPr>
          <a:xfrm>
            <a:off x="2093868" y="3803066"/>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8" name="Text 5"/>
          <p:cNvSpPr/>
          <p:nvPr/>
        </p:nvSpPr>
        <p:spPr>
          <a:xfrm>
            <a:off x="2631078" y="3837713"/>
            <a:ext cx="3820001" cy="694373"/>
          </a:xfrm>
          <a:prstGeom prst="rect">
            <a:avLst/>
          </a:prstGeom>
          <a:noFill/>
          <a:ln/>
        </p:spPr>
        <p:txBody>
          <a:bodyPr wrap="squar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Prevención de robo de identidad</a:t>
            </a:r>
            <a:endParaRPr lang="en-US" sz="2187" dirty="0"/>
          </a:p>
        </p:txBody>
      </p:sp>
      <p:sp>
        <p:nvSpPr>
          <p:cNvPr id="9" name="Text 6"/>
          <p:cNvSpPr/>
          <p:nvPr/>
        </p:nvSpPr>
        <p:spPr>
          <a:xfrm>
            <a:off x="2631078" y="4665317"/>
            <a:ext cx="3820001"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Asegúrate de no compartir datos que puedan facilitar el robo de identidad o el phishing.</a:t>
            </a:r>
            <a:endParaRPr lang="en-US" dirty="0"/>
          </a:p>
        </p:txBody>
      </p:sp>
      <p:sp>
        <p:nvSpPr>
          <p:cNvPr id="10" name="Shape 7"/>
          <p:cNvSpPr/>
          <p:nvPr/>
        </p:nvSpPr>
        <p:spPr>
          <a:xfrm>
            <a:off x="6673250" y="3761394"/>
            <a:ext cx="499943" cy="499943"/>
          </a:xfrm>
          <a:prstGeom prst="roundRect">
            <a:avLst>
              <a:gd name="adj" fmla="val 20000"/>
            </a:avLst>
          </a:prstGeom>
          <a:solidFill>
            <a:srgbClr val="DDEEE6"/>
          </a:solidFill>
          <a:ln w="7620">
            <a:solidFill>
              <a:srgbClr val="C3D4CC"/>
            </a:solidFill>
            <a:prstDash val="solid"/>
          </a:ln>
        </p:spPr>
      </p:sp>
      <p:sp>
        <p:nvSpPr>
          <p:cNvPr id="11" name="Text 8"/>
          <p:cNvSpPr/>
          <p:nvPr/>
        </p:nvSpPr>
        <p:spPr>
          <a:xfrm>
            <a:off x="6819221" y="3803066"/>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2" name="Text 9"/>
          <p:cNvSpPr/>
          <p:nvPr/>
        </p:nvSpPr>
        <p:spPr>
          <a:xfrm>
            <a:off x="7395364" y="3837713"/>
            <a:ext cx="3778687"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Confidencialidad laboral</a:t>
            </a:r>
            <a:endParaRPr lang="en-US" sz="2187" dirty="0"/>
          </a:p>
        </p:txBody>
      </p:sp>
      <p:sp>
        <p:nvSpPr>
          <p:cNvPr id="13" name="Text 10"/>
          <p:cNvSpPr/>
          <p:nvPr/>
        </p:nvSpPr>
        <p:spPr>
          <a:xfrm>
            <a:off x="7395364" y="4318131"/>
            <a:ext cx="3820001" cy="1421606"/>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Evita compartir información confidencial de trabajo que pueda comprometer la seguridad de tu empresa.</a:t>
            </a:r>
            <a:endParaRPr lang="en-US" dirty="0"/>
          </a:p>
        </p:txBody>
      </p:sp>
    </p:spTree>
    <p:extLst>
      <p:ext uri="{BB962C8B-B14F-4D97-AF65-F5344CB8AC3E}">
        <p14:creationId xmlns:p14="http://schemas.microsoft.com/office/powerpoint/2010/main" val="2999993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2"/>
          <p:cNvSpPr/>
          <p:nvPr/>
        </p:nvSpPr>
        <p:spPr>
          <a:xfrm>
            <a:off x="833199" y="2023586"/>
            <a:ext cx="7477601" cy="2499598"/>
          </a:xfrm>
          <a:prstGeom prst="rect">
            <a:avLst/>
          </a:prstGeom>
          <a:noFill/>
          <a:ln/>
        </p:spPr>
        <p:txBody>
          <a:bodyPr wrap="square" rtlCol="0" anchor="t"/>
          <a:lstStyle/>
          <a:p>
            <a:pPr marL="0" indent="0">
              <a:lnSpc>
                <a:spcPts val="6561"/>
              </a:lnSpc>
              <a:buNone/>
            </a:pPr>
            <a:r>
              <a:rPr lang="en-US" sz="5249" b="1" dirty="0">
                <a:solidFill>
                  <a:srgbClr val="233939"/>
                </a:solidFill>
                <a:latin typeface="Syne" pitchFamily="34" charset="0"/>
                <a:ea typeface="Syne" pitchFamily="34" charset="-122"/>
                <a:cs typeface="Syne" pitchFamily="34" charset="-120"/>
              </a:rPr>
              <a:t>Impactos nocivos por el uso de Telegram</a:t>
            </a:r>
            <a:endParaRPr lang="en-US" sz="5249" dirty="0"/>
          </a:p>
        </p:txBody>
      </p:sp>
      <p:sp>
        <p:nvSpPr>
          <p:cNvPr id="6" name="Text 3"/>
          <p:cNvSpPr/>
          <p:nvPr/>
        </p:nvSpPr>
        <p:spPr>
          <a:xfrm>
            <a:off x="833199" y="4856440"/>
            <a:ext cx="7477601" cy="710803"/>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Telegram es una plataforma potencialmente riesgosa si no se utilizan las medidas de privacidad adecuadas.</a:t>
            </a:r>
            <a:endParaRPr lang="en-US" dirty="0"/>
          </a:p>
        </p:txBody>
      </p:sp>
    </p:spTree>
    <p:extLst>
      <p:ext uri="{BB962C8B-B14F-4D97-AF65-F5344CB8AC3E}">
        <p14:creationId xmlns:p14="http://schemas.microsoft.com/office/powerpoint/2010/main" val="2158908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2"/>
          <p:cNvSpPr/>
          <p:nvPr/>
        </p:nvSpPr>
        <p:spPr>
          <a:xfrm>
            <a:off x="833199" y="2008346"/>
            <a:ext cx="9306401" cy="2083118"/>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No participes en actividades ilegales o inapropiadas en Telegram</a:t>
            </a:r>
            <a:endParaRPr lang="en-US" sz="4374" dirty="0"/>
          </a:p>
        </p:txBody>
      </p:sp>
      <p:sp>
        <p:nvSpPr>
          <p:cNvPr id="6" name="Shape 3"/>
          <p:cNvSpPr/>
          <p:nvPr/>
        </p:nvSpPr>
        <p:spPr>
          <a:xfrm>
            <a:off x="833199" y="4598313"/>
            <a:ext cx="499943" cy="499943"/>
          </a:xfrm>
          <a:prstGeom prst="roundRect">
            <a:avLst>
              <a:gd name="adj" fmla="val 20000"/>
            </a:avLst>
          </a:prstGeom>
          <a:solidFill>
            <a:srgbClr val="DDEEE6"/>
          </a:solidFill>
          <a:ln w="7620">
            <a:solidFill>
              <a:srgbClr val="C3D4CC"/>
            </a:solidFill>
            <a:prstDash val="solid"/>
          </a:ln>
        </p:spPr>
      </p:sp>
      <p:sp>
        <p:nvSpPr>
          <p:cNvPr id="7" name="Text 4"/>
          <p:cNvSpPr/>
          <p:nvPr/>
        </p:nvSpPr>
        <p:spPr>
          <a:xfrm>
            <a:off x="1018103" y="4639985"/>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8" name="Text 5"/>
          <p:cNvSpPr/>
          <p:nvPr/>
        </p:nvSpPr>
        <p:spPr>
          <a:xfrm>
            <a:off x="1555313" y="4674632"/>
            <a:ext cx="2777490"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Respeto por la ley</a:t>
            </a:r>
            <a:endParaRPr lang="en-US" sz="2187" dirty="0"/>
          </a:p>
        </p:txBody>
      </p:sp>
      <p:sp>
        <p:nvSpPr>
          <p:cNvPr id="9" name="Text 6"/>
          <p:cNvSpPr/>
          <p:nvPr/>
        </p:nvSpPr>
        <p:spPr>
          <a:xfrm>
            <a:off x="1555313" y="5155049"/>
            <a:ext cx="3820001"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Evita cualquier actividad que pueda infringir las leyes o los términos de servicio de la plataforma.</a:t>
            </a:r>
            <a:endParaRPr lang="en-US" dirty="0"/>
          </a:p>
        </p:txBody>
      </p:sp>
      <p:sp>
        <p:nvSpPr>
          <p:cNvPr id="10" name="Shape 7"/>
          <p:cNvSpPr/>
          <p:nvPr/>
        </p:nvSpPr>
        <p:spPr>
          <a:xfrm>
            <a:off x="5597485" y="4598313"/>
            <a:ext cx="499943" cy="499943"/>
          </a:xfrm>
          <a:prstGeom prst="roundRect">
            <a:avLst>
              <a:gd name="adj" fmla="val 20000"/>
            </a:avLst>
          </a:prstGeom>
          <a:solidFill>
            <a:srgbClr val="DDEEE6"/>
          </a:solidFill>
          <a:ln w="7620">
            <a:solidFill>
              <a:srgbClr val="C3D4CC"/>
            </a:solidFill>
            <a:prstDash val="solid"/>
          </a:ln>
        </p:spPr>
      </p:sp>
      <p:sp>
        <p:nvSpPr>
          <p:cNvPr id="11" name="Text 8"/>
          <p:cNvSpPr/>
          <p:nvPr/>
        </p:nvSpPr>
        <p:spPr>
          <a:xfrm>
            <a:off x="5743456" y="4639985"/>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2" name="Text 9"/>
          <p:cNvSpPr/>
          <p:nvPr/>
        </p:nvSpPr>
        <p:spPr>
          <a:xfrm>
            <a:off x="6319599" y="4674632"/>
            <a:ext cx="2777490"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Ética personal</a:t>
            </a:r>
            <a:endParaRPr lang="en-US" sz="2187" dirty="0"/>
          </a:p>
        </p:txBody>
      </p:sp>
      <p:sp>
        <p:nvSpPr>
          <p:cNvPr id="13" name="Text 10"/>
          <p:cNvSpPr/>
          <p:nvPr/>
        </p:nvSpPr>
        <p:spPr>
          <a:xfrm>
            <a:off x="6319599" y="5155049"/>
            <a:ext cx="3820001"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Mantén una conducta ética en línea y abstente de participar en actividades inapropiadas o dañinas.</a:t>
            </a:r>
            <a:endParaRPr lang="en-US" dirty="0"/>
          </a:p>
        </p:txBody>
      </p:sp>
    </p:spTree>
    <p:extLst>
      <p:ext uri="{BB962C8B-B14F-4D97-AF65-F5344CB8AC3E}">
        <p14:creationId xmlns:p14="http://schemas.microsoft.com/office/powerpoint/2010/main" val="3278763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2037993" y="1952744"/>
            <a:ext cx="10554414" cy="2083118"/>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Sé consciente de tu comportamiento online en Telegram</a:t>
            </a:r>
            <a:endParaRPr lang="en-US" sz="4374" dirty="0"/>
          </a:p>
        </p:txBody>
      </p:sp>
      <p:sp>
        <p:nvSpPr>
          <p:cNvPr id="5" name="Shape 3"/>
          <p:cNvSpPr/>
          <p:nvPr/>
        </p:nvSpPr>
        <p:spPr>
          <a:xfrm>
            <a:off x="2037993" y="4653796"/>
            <a:ext cx="499943" cy="499943"/>
          </a:xfrm>
          <a:prstGeom prst="roundRect">
            <a:avLst>
              <a:gd name="adj" fmla="val 20000"/>
            </a:avLst>
          </a:prstGeom>
          <a:solidFill>
            <a:srgbClr val="DDEEE6"/>
          </a:solidFill>
          <a:ln w="7620">
            <a:solidFill>
              <a:srgbClr val="C3D4CC"/>
            </a:solidFill>
            <a:prstDash val="solid"/>
          </a:ln>
        </p:spPr>
      </p:sp>
      <p:sp>
        <p:nvSpPr>
          <p:cNvPr id="6" name="Text 4"/>
          <p:cNvSpPr/>
          <p:nvPr/>
        </p:nvSpPr>
        <p:spPr>
          <a:xfrm>
            <a:off x="2222897" y="4695468"/>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7" name="Text 5"/>
          <p:cNvSpPr/>
          <p:nvPr/>
        </p:nvSpPr>
        <p:spPr>
          <a:xfrm>
            <a:off x="2760107" y="4730115"/>
            <a:ext cx="4018240"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Autoevaluación constante</a:t>
            </a:r>
            <a:endParaRPr lang="en-US" sz="2187" dirty="0"/>
          </a:p>
        </p:txBody>
      </p:sp>
      <p:sp>
        <p:nvSpPr>
          <p:cNvPr id="8" name="Text 6"/>
          <p:cNvSpPr/>
          <p:nvPr/>
        </p:nvSpPr>
        <p:spPr>
          <a:xfrm>
            <a:off x="2760107" y="5210532"/>
            <a:ext cx="4444008"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Reflexiona sobre tus interacciones y su posible impacto tanto en ti como en los demás usuarios.</a:t>
            </a:r>
            <a:endParaRPr lang="en-US" dirty="0"/>
          </a:p>
        </p:txBody>
      </p:sp>
      <p:sp>
        <p:nvSpPr>
          <p:cNvPr id="9" name="Shape 7"/>
          <p:cNvSpPr/>
          <p:nvPr/>
        </p:nvSpPr>
        <p:spPr>
          <a:xfrm>
            <a:off x="7426285" y="4653796"/>
            <a:ext cx="499943" cy="499943"/>
          </a:xfrm>
          <a:prstGeom prst="roundRect">
            <a:avLst>
              <a:gd name="adj" fmla="val 20000"/>
            </a:avLst>
          </a:prstGeom>
          <a:solidFill>
            <a:srgbClr val="DDEEE6"/>
          </a:solidFill>
          <a:ln w="7620">
            <a:solidFill>
              <a:srgbClr val="C3D4CC"/>
            </a:solidFill>
            <a:prstDash val="solid"/>
          </a:ln>
        </p:spPr>
      </p:sp>
      <p:sp>
        <p:nvSpPr>
          <p:cNvPr id="10" name="Text 8"/>
          <p:cNvSpPr/>
          <p:nvPr/>
        </p:nvSpPr>
        <p:spPr>
          <a:xfrm>
            <a:off x="7572256" y="4695468"/>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1" name="Text 9"/>
          <p:cNvSpPr/>
          <p:nvPr/>
        </p:nvSpPr>
        <p:spPr>
          <a:xfrm>
            <a:off x="8148399" y="4730115"/>
            <a:ext cx="3642598"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Conciencia del impacto</a:t>
            </a:r>
            <a:endParaRPr lang="en-US" sz="2187" dirty="0"/>
          </a:p>
        </p:txBody>
      </p:sp>
      <p:sp>
        <p:nvSpPr>
          <p:cNvPr id="12" name="Text 10"/>
          <p:cNvSpPr/>
          <p:nvPr/>
        </p:nvSpPr>
        <p:spPr>
          <a:xfrm>
            <a:off x="8148399" y="5210532"/>
            <a:ext cx="4444008"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Se consciente del impacto de tus publicaciones y comunicaciones en el ambiente social y digital.</a:t>
            </a:r>
            <a:endParaRPr lang="en-US" dirty="0"/>
          </a:p>
        </p:txBody>
      </p:sp>
    </p:spTree>
    <p:extLst>
      <p:ext uri="{BB962C8B-B14F-4D97-AF65-F5344CB8AC3E}">
        <p14:creationId xmlns:p14="http://schemas.microsoft.com/office/powerpoint/2010/main" val="2978477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668185"/>
            <a:ext cx="7477601" cy="2499598"/>
          </a:xfrm>
          <a:prstGeom prst="rect">
            <a:avLst/>
          </a:prstGeom>
          <a:noFill/>
          <a:ln/>
        </p:spPr>
        <p:txBody>
          <a:bodyPr wrap="square" rtlCol="0" anchor="t"/>
          <a:lstStyle/>
          <a:p>
            <a:pPr marL="0" indent="0">
              <a:lnSpc>
                <a:spcPts val="6561"/>
              </a:lnSpc>
              <a:buNone/>
            </a:pPr>
            <a:r>
              <a:rPr lang="en-US" sz="5249" b="1" dirty="0">
                <a:solidFill>
                  <a:srgbClr val="233939"/>
                </a:solidFill>
                <a:latin typeface="Syne" pitchFamily="34" charset="0"/>
                <a:ea typeface="Syne" pitchFamily="34" charset="-122"/>
                <a:cs typeface="Syne" pitchFamily="34" charset="-120"/>
              </a:rPr>
              <a:t>Mantén tus dispositivos seguros en Telegram</a:t>
            </a:r>
            <a:endParaRPr lang="en-US" sz="5249" dirty="0"/>
          </a:p>
        </p:txBody>
      </p:sp>
      <p:sp>
        <p:nvSpPr>
          <p:cNvPr id="6" name="Text 3"/>
          <p:cNvSpPr/>
          <p:nvPr/>
        </p:nvSpPr>
        <p:spPr>
          <a:xfrm>
            <a:off x="833199" y="4501039"/>
            <a:ext cx="7477601" cy="1421606"/>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Telegram es una plataforma de mensajería con un alto nivel de seguridad. Sin embargo, es importante protegerse contra posibles impactos negativos derivados de su uso. Mantener una actitud consciente puede minimizar los riesgos.</a:t>
            </a:r>
            <a:endParaRPr lang="en-US" dirty="0"/>
          </a:p>
        </p:txBody>
      </p:sp>
    </p:spTree>
    <p:extLst>
      <p:ext uri="{BB962C8B-B14F-4D97-AF65-F5344CB8AC3E}">
        <p14:creationId xmlns:p14="http://schemas.microsoft.com/office/powerpoint/2010/main" val="319101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2037993" y="2299930"/>
            <a:ext cx="10554414"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Reporta Contenido Inapropiado o Comportamiento Abusivo</a:t>
            </a:r>
            <a:endParaRPr lang="en-US" sz="4374" dirty="0"/>
          </a:p>
        </p:txBody>
      </p:sp>
      <p:sp>
        <p:nvSpPr>
          <p:cNvPr id="5" name="Shape 3"/>
          <p:cNvSpPr/>
          <p:nvPr/>
        </p:nvSpPr>
        <p:spPr>
          <a:xfrm>
            <a:off x="2037993" y="4306610"/>
            <a:ext cx="499943" cy="499943"/>
          </a:xfrm>
          <a:prstGeom prst="roundRect">
            <a:avLst>
              <a:gd name="adj" fmla="val 20000"/>
            </a:avLst>
          </a:prstGeom>
          <a:solidFill>
            <a:srgbClr val="DDEEE6"/>
          </a:solidFill>
          <a:ln w="7620">
            <a:solidFill>
              <a:srgbClr val="C3D4CC"/>
            </a:solidFill>
            <a:prstDash val="solid"/>
          </a:ln>
        </p:spPr>
      </p:sp>
      <p:sp>
        <p:nvSpPr>
          <p:cNvPr id="6" name="Text 4"/>
          <p:cNvSpPr/>
          <p:nvPr/>
        </p:nvSpPr>
        <p:spPr>
          <a:xfrm>
            <a:off x="2222897" y="4348282"/>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7" name="Text 5"/>
          <p:cNvSpPr/>
          <p:nvPr/>
        </p:nvSpPr>
        <p:spPr>
          <a:xfrm>
            <a:off x="2760107" y="4382929"/>
            <a:ext cx="3439120"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Protege la Comunidad</a:t>
            </a:r>
            <a:endParaRPr lang="en-US" sz="2187" dirty="0"/>
          </a:p>
        </p:txBody>
      </p:sp>
      <p:sp>
        <p:nvSpPr>
          <p:cNvPr id="8" name="Text 6"/>
          <p:cNvSpPr/>
          <p:nvPr/>
        </p:nvSpPr>
        <p:spPr>
          <a:xfrm>
            <a:off x="2760107" y="4863346"/>
            <a:ext cx="4444008"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Reportar contenido inapropiado contribuye a mantener un entorno seguro y positivo para los usuarios de Telegram.</a:t>
            </a:r>
            <a:endParaRPr lang="en-US" dirty="0"/>
          </a:p>
        </p:txBody>
      </p:sp>
      <p:sp>
        <p:nvSpPr>
          <p:cNvPr id="9" name="Shape 7"/>
          <p:cNvSpPr/>
          <p:nvPr/>
        </p:nvSpPr>
        <p:spPr>
          <a:xfrm>
            <a:off x="7426285" y="4306610"/>
            <a:ext cx="499943" cy="499943"/>
          </a:xfrm>
          <a:prstGeom prst="roundRect">
            <a:avLst>
              <a:gd name="adj" fmla="val 20000"/>
            </a:avLst>
          </a:prstGeom>
          <a:solidFill>
            <a:srgbClr val="DDEEE6"/>
          </a:solidFill>
          <a:ln w="7620">
            <a:solidFill>
              <a:srgbClr val="C3D4CC"/>
            </a:solidFill>
            <a:prstDash val="solid"/>
          </a:ln>
        </p:spPr>
      </p:sp>
      <p:sp>
        <p:nvSpPr>
          <p:cNvPr id="10" name="Text 8"/>
          <p:cNvSpPr/>
          <p:nvPr/>
        </p:nvSpPr>
        <p:spPr>
          <a:xfrm>
            <a:off x="7572256" y="4348282"/>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1" name="Text 9"/>
          <p:cNvSpPr/>
          <p:nvPr/>
        </p:nvSpPr>
        <p:spPr>
          <a:xfrm>
            <a:off x="8148399" y="4382929"/>
            <a:ext cx="4373880"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Fomenta la Responsabilidad</a:t>
            </a:r>
            <a:endParaRPr lang="en-US" sz="2187" dirty="0"/>
          </a:p>
        </p:txBody>
      </p:sp>
      <p:sp>
        <p:nvSpPr>
          <p:cNvPr id="12" name="Text 10"/>
          <p:cNvSpPr/>
          <p:nvPr/>
        </p:nvSpPr>
        <p:spPr>
          <a:xfrm>
            <a:off x="8148399" y="4863346"/>
            <a:ext cx="4444008"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Abordar el comportamiento abusivo fomenta la responsabilidad y el respeto en la comunicación en línea.</a:t>
            </a:r>
            <a:endParaRPr lang="en-US" dirty="0"/>
          </a:p>
        </p:txBody>
      </p:sp>
    </p:spTree>
    <p:extLst>
      <p:ext uri="{BB962C8B-B14F-4D97-AF65-F5344CB8AC3E}">
        <p14:creationId xmlns:p14="http://schemas.microsoft.com/office/powerpoint/2010/main" val="1557973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495;p51"/>
          <p:cNvSpPr txBox="1">
            <a:spLocks/>
          </p:cNvSpPr>
          <p:nvPr/>
        </p:nvSpPr>
        <p:spPr>
          <a:xfrm>
            <a:off x="2967532" y="2722348"/>
            <a:ext cx="7327536" cy="2710595"/>
          </a:xfrm>
          <a:prstGeom prst="rect">
            <a:avLst/>
          </a:prstGeom>
        </p:spPr>
        <p:txBody>
          <a:bodyPr spcFirstLastPara="1" wrap="square" lIns="91425" tIns="91425" rIns="91425" bIns="91425" anchor="t" anchorCtr="0">
            <a:noAutofit/>
          </a:bodyPr>
          <a:lstStyle>
            <a:lvl1pPr algn="l" defTabSz="548640" rtl="0" eaLnBrk="1" latinLnBrk="0" hangingPunct="1">
              <a:spcBef>
                <a:spcPct val="0"/>
              </a:spcBef>
              <a:buNone/>
              <a:defRPr sz="43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s-VE" sz="7200" smtClean="0">
                <a:solidFill>
                  <a:schemeClr val="dk1"/>
                </a:solidFill>
              </a:rPr>
              <a:t>¡GRACIAS POR SU ATENCIÓN!</a:t>
            </a:r>
            <a:endParaRPr lang="es-VE" sz="7200" dirty="0"/>
          </a:p>
        </p:txBody>
      </p:sp>
    </p:spTree>
    <p:extLst>
      <p:ext uri="{BB962C8B-B14F-4D97-AF65-F5344CB8AC3E}">
        <p14:creationId xmlns:p14="http://schemas.microsoft.com/office/powerpoint/2010/main" val="1555676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668185"/>
            <a:ext cx="7477601" cy="2499598"/>
          </a:xfrm>
          <a:prstGeom prst="rect">
            <a:avLst/>
          </a:prstGeom>
          <a:noFill/>
          <a:ln/>
        </p:spPr>
        <p:txBody>
          <a:bodyPr wrap="square" rtlCol="0" anchor="t"/>
          <a:lstStyle/>
          <a:p>
            <a:pPr marL="0" indent="0">
              <a:lnSpc>
                <a:spcPts val="6561"/>
              </a:lnSpc>
              <a:buNone/>
            </a:pPr>
            <a:r>
              <a:rPr lang="en-US" sz="5249" b="1" dirty="0">
                <a:solidFill>
                  <a:srgbClr val="233939"/>
                </a:solidFill>
                <a:latin typeface="Syne" pitchFamily="34" charset="0"/>
                <a:ea typeface="Syne" pitchFamily="34" charset="-122"/>
                <a:cs typeface="Syne" pitchFamily="34" charset="-120"/>
              </a:rPr>
              <a:t>Privacidad y seguridad del uso del telegram</a:t>
            </a:r>
            <a:endParaRPr lang="en-US" sz="5249" dirty="0"/>
          </a:p>
        </p:txBody>
      </p:sp>
      <p:sp>
        <p:nvSpPr>
          <p:cNvPr id="6" name="Text 3"/>
          <p:cNvSpPr/>
          <p:nvPr/>
        </p:nvSpPr>
        <p:spPr>
          <a:xfrm>
            <a:off x="833199" y="4501039"/>
            <a:ext cx="7477601" cy="92081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El uso de Telegram plantea preocupaciones en cuanto a la privacidad y seguridad de los usuarios. </a:t>
            </a:r>
            <a:endParaRPr lang="en-US" dirty="0"/>
          </a:p>
        </p:txBody>
      </p:sp>
      <p:sp>
        <p:nvSpPr>
          <p:cNvPr id="11" name="CuadroTexto 10"/>
          <p:cNvSpPr txBox="1"/>
          <p:nvPr/>
        </p:nvSpPr>
        <p:spPr>
          <a:xfrm>
            <a:off x="833199" y="5755110"/>
            <a:ext cx="7181247" cy="1477328"/>
          </a:xfrm>
          <a:prstGeom prst="rect">
            <a:avLst/>
          </a:prstGeom>
          <a:noFill/>
        </p:spPr>
        <p:txBody>
          <a:bodyPr wrap="square" rtlCol="0">
            <a:spAutoFit/>
          </a:bodyPr>
          <a:lstStyle/>
          <a:p>
            <a:r>
              <a:rPr lang="es-ES" dirty="0">
                <a:latin typeface="Overpass"/>
                <a:ea typeface="Overpass"/>
              </a:rPr>
              <a:t>Aunque Telegram ofrece cifrado de extremo a extremo en las conversaciones secretas, las conversaciones normales no están cifradas de la misma manera, lo que puede dejar la información vulnerable a ser interceptada por terceros si no se toman las precauciones adecuadas.</a:t>
            </a:r>
            <a:endParaRPr lang="es-VE" dirty="0">
              <a:latin typeface="Overpass"/>
              <a:ea typeface="Overpas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3"/>
          <a:stretch>
            <a:fillRect/>
          </a:stretch>
        </p:blipFill>
        <p:spPr>
          <a:xfrm>
            <a:off x="0" y="0"/>
            <a:ext cx="14630400" cy="2777490"/>
          </a:xfrm>
          <a:prstGeom prst="rect">
            <a:avLst/>
          </a:prstGeom>
        </p:spPr>
      </p:pic>
      <p:sp>
        <p:nvSpPr>
          <p:cNvPr id="5" name="Text 2"/>
          <p:cNvSpPr/>
          <p:nvPr/>
        </p:nvSpPr>
        <p:spPr>
          <a:xfrm>
            <a:off x="2037993" y="3744278"/>
            <a:ext cx="10554414"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Contenido inapropiado en telegram</a:t>
            </a:r>
            <a:endParaRPr lang="en-US" sz="4374" dirty="0"/>
          </a:p>
        </p:txBody>
      </p:sp>
      <p:sp>
        <p:nvSpPr>
          <p:cNvPr id="6" name="Shape 3"/>
          <p:cNvSpPr/>
          <p:nvPr/>
        </p:nvSpPr>
        <p:spPr>
          <a:xfrm>
            <a:off x="2037993" y="5639872"/>
            <a:ext cx="499943" cy="499943"/>
          </a:xfrm>
          <a:prstGeom prst="roundRect">
            <a:avLst>
              <a:gd name="adj" fmla="val 20000"/>
            </a:avLst>
          </a:prstGeom>
          <a:solidFill>
            <a:srgbClr val="DDEEE6"/>
          </a:solidFill>
          <a:ln w="7620">
            <a:solidFill>
              <a:srgbClr val="C3D4CC"/>
            </a:solidFill>
            <a:prstDash val="solid"/>
          </a:ln>
        </p:spPr>
      </p:sp>
      <p:sp>
        <p:nvSpPr>
          <p:cNvPr id="7" name="Text 4"/>
          <p:cNvSpPr/>
          <p:nvPr/>
        </p:nvSpPr>
        <p:spPr>
          <a:xfrm>
            <a:off x="2222897" y="5681543"/>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8" name="Text 5"/>
          <p:cNvSpPr/>
          <p:nvPr/>
        </p:nvSpPr>
        <p:spPr>
          <a:xfrm>
            <a:off x="2760107" y="5716191"/>
            <a:ext cx="2777490"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Contenido Nocivo</a:t>
            </a:r>
            <a:endParaRPr lang="en-US" sz="2187" dirty="0"/>
          </a:p>
        </p:txBody>
      </p:sp>
      <p:sp>
        <p:nvSpPr>
          <p:cNvPr id="9" name="Text 6"/>
          <p:cNvSpPr/>
          <p:nvPr/>
        </p:nvSpPr>
        <p:spPr>
          <a:xfrm>
            <a:off x="2760107" y="6196608"/>
            <a:ext cx="4444008"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Telegram ha sido criticado por la difusión de contenido inapropiado, incluyendo material violento y explícito.</a:t>
            </a:r>
            <a:endParaRPr lang="en-US" dirty="0"/>
          </a:p>
        </p:txBody>
      </p:sp>
      <p:sp>
        <p:nvSpPr>
          <p:cNvPr id="10" name="Shape 7"/>
          <p:cNvSpPr/>
          <p:nvPr/>
        </p:nvSpPr>
        <p:spPr>
          <a:xfrm>
            <a:off x="7426285" y="5639872"/>
            <a:ext cx="499943" cy="499943"/>
          </a:xfrm>
          <a:prstGeom prst="roundRect">
            <a:avLst>
              <a:gd name="adj" fmla="val 20000"/>
            </a:avLst>
          </a:prstGeom>
          <a:solidFill>
            <a:srgbClr val="DDEEE6"/>
          </a:solidFill>
          <a:ln w="7620">
            <a:solidFill>
              <a:srgbClr val="C3D4CC"/>
            </a:solidFill>
            <a:prstDash val="solid"/>
          </a:ln>
        </p:spPr>
      </p:sp>
      <p:sp>
        <p:nvSpPr>
          <p:cNvPr id="11" name="Text 8"/>
          <p:cNvSpPr/>
          <p:nvPr/>
        </p:nvSpPr>
        <p:spPr>
          <a:xfrm>
            <a:off x="7572256" y="5681543"/>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2" name="Text 9"/>
          <p:cNvSpPr/>
          <p:nvPr/>
        </p:nvSpPr>
        <p:spPr>
          <a:xfrm>
            <a:off x="8148399" y="5716191"/>
            <a:ext cx="4022765"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Comunidad No Moderada</a:t>
            </a:r>
            <a:endParaRPr lang="en-US" sz="2187" dirty="0"/>
          </a:p>
        </p:txBody>
      </p:sp>
      <p:sp>
        <p:nvSpPr>
          <p:cNvPr id="13" name="Text 10"/>
          <p:cNvSpPr/>
          <p:nvPr/>
        </p:nvSpPr>
        <p:spPr>
          <a:xfrm>
            <a:off x="8148399" y="6196608"/>
            <a:ext cx="4444008"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La falta de moderación en algunos canales y grupos facilita la difusión de contenido perjudicial.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4" name="Text 2"/>
          <p:cNvSpPr/>
          <p:nvPr/>
        </p:nvSpPr>
        <p:spPr>
          <a:xfrm>
            <a:off x="2037993" y="2126337"/>
            <a:ext cx="10554414"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Desinformación y noticias falsas en telegram</a:t>
            </a:r>
            <a:endParaRPr lang="en-US" sz="4374" dirty="0"/>
          </a:p>
        </p:txBody>
      </p:sp>
      <p:sp>
        <p:nvSpPr>
          <p:cNvPr id="5" name="Shape 3"/>
          <p:cNvSpPr/>
          <p:nvPr/>
        </p:nvSpPr>
        <p:spPr>
          <a:xfrm>
            <a:off x="2037993" y="4133017"/>
            <a:ext cx="499943" cy="499943"/>
          </a:xfrm>
          <a:prstGeom prst="roundRect">
            <a:avLst>
              <a:gd name="adj" fmla="val 20000"/>
            </a:avLst>
          </a:prstGeom>
          <a:solidFill>
            <a:srgbClr val="DDEEE6"/>
          </a:solidFill>
          <a:ln w="7620">
            <a:solidFill>
              <a:srgbClr val="C3D4CC"/>
            </a:solidFill>
            <a:prstDash val="solid"/>
          </a:ln>
        </p:spPr>
      </p:sp>
      <p:sp>
        <p:nvSpPr>
          <p:cNvPr id="6" name="Text 4"/>
          <p:cNvSpPr/>
          <p:nvPr/>
        </p:nvSpPr>
        <p:spPr>
          <a:xfrm>
            <a:off x="2222897" y="4174688"/>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7" name="Text 5"/>
          <p:cNvSpPr/>
          <p:nvPr/>
        </p:nvSpPr>
        <p:spPr>
          <a:xfrm>
            <a:off x="2760107" y="4209336"/>
            <a:ext cx="4444008" cy="694373"/>
          </a:xfrm>
          <a:prstGeom prst="rect">
            <a:avLst/>
          </a:prstGeom>
          <a:noFill/>
          <a:ln/>
        </p:spPr>
        <p:txBody>
          <a:bodyPr wrap="squar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Amplificación de Desinformación</a:t>
            </a:r>
            <a:endParaRPr lang="en-US" sz="2187" dirty="0"/>
          </a:p>
        </p:txBody>
      </p:sp>
      <p:sp>
        <p:nvSpPr>
          <p:cNvPr id="8" name="Text 6"/>
          <p:cNvSpPr/>
          <p:nvPr/>
        </p:nvSpPr>
        <p:spPr>
          <a:xfrm>
            <a:off x="2760107" y="5036939"/>
            <a:ext cx="4444008"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Canal para la propagación de información errónea y teorías conspirativas sin verificación.</a:t>
            </a:r>
            <a:endParaRPr lang="en-US" dirty="0"/>
          </a:p>
        </p:txBody>
      </p:sp>
      <p:sp>
        <p:nvSpPr>
          <p:cNvPr id="9" name="Shape 7"/>
          <p:cNvSpPr/>
          <p:nvPr/>
        </p:nvSpPr>
        <p:spPr>
          <a:xfrm>
            <a:off x="7426285" y="4133017"/>
            <a:ext cx="499943" cy="499943"/>
          </a:xfrm>
          <a:prstGeom prst="roundRect">
            <a:avLst>
              <a:gd name="adj" fmla="val 20000"/>
            </a:avLst>
          </a:prstGeom>
          <a:solidFill>
            <a:srgbClr val="DDEEE6"/>
          </a:solidFill>
          <a:ln w="7620">
            <a:solidFill>
              <a:srgbClr val="C3D4CC"/>
            </a:solidFill>
            <a:prstDash val="solid"/>
          </a:ln>
        </p:spPr>
      </p:sp>
      <p:sp>
        <p:nvSpPr>
          <p:cNvPr id="10" name="Text 8"/>
          <p:cNvSpPr/>
          <p:nvPr/>
        </p:nvSpPr>
        <p:spPr>
          <a:xfrm>
            <a:off x="7572256" y="4174688"/>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1" name="Text 9"/>
          <p:cNvSpPr/>
          <p:nvPr/>
        </p:nvSpPr>
        <p:spPr>
          <a:xfrm>
            <a:off x="8148399" y="4209336"/>
            <a:ext cx="4444008" cy="694373"/>
          </a:xfrm>
          <a:prstGeom prst="rect">
            <a:avLst/>
          </a:prstGeom>
          <a:noFill/>
          <a:ln/>
        </p:spPr>
        <p:txBody>
          <a:bodyPr wrap="squar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Efecto Dañino en la Sociedad</a:t>
            </a:r>
            <a:endParaRPr lang="en-US" sz="2187" dirty="0"/>
          </a:p>
        </p:txBody>
      </p:sp>
      <p:sp>
        <p:nvSpPr>
          <p:cNvPr id="12" name="Text 10"/>
          <p:cNvSpPr/>
          <p:nvPr/>
        </p:nvSpPr>
        <p:spPr>
          <a:xfrm>
            <a:off x="8148399" y="5036939"/>
            <a:ext cx="4444008"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La divulgación de noticias falsas puede impactar negativamente en la opinión pública y la toma de decisiones.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4" name="Text 2"/>
          <p:cNvSpPr/>
          <p:nvPr/>
        </p:nvSpPr>
        <p:spPr>
          <a:xfrm>
            <a:off x="1790701" y="1345442"/>
            <a:ext cx="10307122"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Ciberacoso y bullying en telegram</a:t>
            </a:r>
            <a:endParaRPr lang="en-US" sz="4374" dirty="0"/>
          </a:p>
        </p:txBody>
      </p:sp>
      <p:sp>
        <p:nvSpPr>
          <p:cNvPr id="5" name="Shape 3"/>
          <p:cNvSpPr/>
          <p:nvPr/>
        </p:nvSpPr>
        <p:spPr>
          <a:xfrm>
            <a:off x="1790701" y="2657748"/>
            <a:ext cx="499943" cy="499943"/>
          </a:xfrm>
          <a:prstGeom prst="roundRect">
            <a:avLst>
              <a:gd name="adj" fmla="val 20000"/>
            </a:avLst>
          </a:prstGeom>
          <a:solidFill>
            <a:srgbClr val="DDEEE6"/>
          </a:solidFill>
          <a:ln w="7620">
            <a:solidFill>
              <a:srgbClr val="C3D4CC"/>
            </a:solidFill>
            <a:prstDash val="solid"/>
          </a:ln>
        </p:spPr>
      </p:sp>
      <p:sp>
        <p:nvSpPr>
          <p:cNvPr id="6" name="Text 4"/>
          <p:cNvSpPr/>
          <p:nvPr/>
        </p:nvSpPr>
        <p:spPr>
          <a:xfrm>
            <a:off x="1975605" y="2699420"/>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7" name="Text 5"/>
          <p:cNvSpPr/>
          <p:nvPr/>
        </p:nvSpPr>
        <p:spPr>
          <a:xfrm>
            <a:off x="2512815" y="2734068"/>
            <a:ext cx="3214211"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Ciberacoso Anónimo</a:t>
            </a:r>
            <a:endParaRPr lang="en-US" sz="2187" dirty="0"/>
          </a:p>
        </p:txBody>
      </p:sp>
      <p:sp>
        <p:nvSpPr>
          <p:cNvPr id="8" name="Text 6"/>
          <p:cNvSpPr/>
          <p:nvPr/>
        </p:nvSpPr>
        <p:spPr>
          <a:xfrm>
            <a:off x="2512815" y="3214485"/>
            <a:ext cx="4444008"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Las herramientas de anonimato facilitan el acoso digital, lo que puede ser perjudicial para los usuarios vulnerables.</a:t>
            </a:r>
            <a:endParaRPr lang="en-US" dirty="0"/>
          </a:p>
        </p:txBody>
      </p:sp>
      <p:sp>
        <p:nvSpPr>
          <p:cNvPr id="9" name="Shape 7"/>
          <p:cNvSpPr/>
          <p:nvPr/>
        </p:nvSpPr>
        <p:spPr>
          <a:xfrm>
            <a:off x="7178993" y="2657748"/>
            <a:ext cx="499943" cy="499943"/>
          </a:xfrm>
          <a:prstGeom prst="roundRect">
            <a:avLst>
              <a:gd name="adj" fmla="val 20000"/>
            </a:avLst>
          </a:prstGeom>
          <a:solidFill>
            <a:srgbClr val="DDEEE6"/>
          </a:solidFill>
          <a:ln w="7620">
            <a:solidFill>
              <a:srgbClr val="C3D4CC"/>
            </a:solidFill>
            <a:prstDash val="solid"/>
          </a:ln>
        </p:spPr>
      </p:sp>
      <p:sp>
        <p:nvSpPr>
          <p:cNvPr id="10" name="Text 8"/>
          <p:cNvSpPr/>
          <p:nvPr/>
        </p:nvSpPr>
        <p:spPr>
          <a:xfrm>
            <a:off x="7324964" y="2699420"/>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1" name="Text 9"/>
          <p:cNvSpPr/>
          <p:nvPr/>
        </p:nvSpPr>
        <p:spPr>
          <a:xfrm>
            <a:off x="7901107" y="2734068"/>
            <a:ext cx="2985135"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Falta de Protección</a:t>
            </a:r>
            <a:endParaRPr lang="en-US" sz="2187" dirty="0"/>
          </a:p>
        </p:txBody>
      </p:sp>
      <p:sp>
        <p:nvSpPr>
          <p:cNvPr id="12" name="Text 10"/>
          <p:cNvSpPr/>
          <p:nvPr/>
        </p:nvSpPr>
        <p:spPr>
          <a:xfrm>
            <a:off x="7901107" y="3214485"/>
            <a:ext cx="4444008"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La ausencia de medidas eficaces para combatir el ciberacoso ha generado preocupación en los usuarios.</a:t>
            </a:r>
            <a:endParaRPr lang="en-US" dirty="0"/>
          </a:p>
        </p:txBody>
      </p:sp>
      <p:sp>
        <p:nvSpPr>
          <p:cNvPr id="14" name="Shape 7"/>
          <p:cNvSpPr/>
          <p:nvPr/>
        </p:nvSpPr>
        <p:spPr>
          <a:xfrm>
            <a:off x="4953953" y="4585160"/>
            <a:ext cx="499943" cy="499943"/>
          </a:xfrm>
          <a:prstGeom prst="roundRect">
            <a:avLst>
              <a:gd name="adj" fmla="val 20000"/>
            </a:avLst>
          </a:prstGeom>
          <a:solidFill>
            <a:srgbClr val="DDEEE6"/>
          </a:solidFill>
          <a:ln w="7620">
            <a:solidFill>
              <a:srgbClr val="C3D4CC"/>
            </a:solidFill>
            <a:prstDash val="solid"/>
          </a:ln>
        </p:spPr>
      </p:sp>
      <p:sp>
        <p:nvSpPr>
          <p:cNvPr id="15" name="Text 8"/>
          <p:cNvSpPr/>
          <p:nvPr/>
        </p:nvSpPr>
        <p:spPr>
          <a:xfrm>
            <a:off x="5099924" y="4626832"/>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rPr>
              <a:t>3</a:t>
            </a:r>
            <a:endParaRPr lang="en-US" sz="2624" dirty="0"/>
          </a:p>
        </p:txBody>
      </p:sp>
      <p:sp>
        <p:nvSpPr>
          <p:cNvPr id="16" name="Text 9"/>
          <p:cNvSpPr/>
          <p:nvPr/>
        </p:nvSpPr>
        <p:spPr>
          <a:xfrm>
            <a:off x="5676067" y="4661480"/>
            <a:ext cx="2985135" cy="347186"/>
          </a:xfrm>
          <a:prstGeom prst="rect">
            <a:avLst/>
          </a:prstGeom>
          <a:noFill/>
          <a:ln/>
        </p:spPr>
        <p:txBody>
          <a:bodyPr wrap="none" rtlCol="0" anchor="t"/>
          <a:lstStyle/>
          <a:p>
            <a:pPr>
              <a:lnSpc>
                <a:spcPts val="2734"/>
              </a:lnSpc>
            </a:pPr>
            <a:r>
              <a:rPr lang="en-US" sz="2400" b="1" dirty="0">
                <a:solidFill>
                  <a:srgbClr val="233939"/>
                </a:solidFill>
                <a:latin typeface="Syne" pitchFamily="34" charset="0"/>
                <a:ea typeface="Syne" pitchFamily="34" charset="-122"/>
                <a:cs typeface="Syne" pitchFamily="34" charset="-120"/>
              </a:rPr>
              <a:t>bullying</a:t>
            </a:r>
            <a:endParaRPr lang="en-US" sz="2187" dirty="0"/>
          </a:p>
        </p:txBody>
      </p:sp>
      <p:sp>
        <p:nvSpPr>
          <p:cNvPr id="18" name="CuadroTexto 17"/>
          <p:cNvSpPr txBox="1"/>
          <p:nvPr/>
        </p:nvSpPr>
        <p:spPr>
          <a:xfrm>
            <a:off x="4953953" y="5389581"/>
            <a:ext cx="4179289" cy="1477328"/>
          </a:xfrm>
          <a:prstGeom prst="rect">
            <a:avLst/>
          </a:prstGeom>
          <a:noFill/>
        </p:spPr>
        <p:txBody>
          <a:bodyPr wrap="square" rtlCol="0">
            <a:spAutoFit/>
          </a:bodyPr>
          <a:lstStyle/>
          <a:p>
            <a:r>
              <a:rPr lang="es-ES" dirty="0">
                <a:latin typeface="Overpass"/>
                <a:ea typeface="Overpass"/>
              </a:rPr>
              <a:t>Los usuarios pueden ser objeto de acoso, insultos o amenazas a través de mensajes privados o en grupos, lo que puede tener un impacto emocional y psicológico negativo en las víctimas.</a:t>
            </a:r>
            <a:endParaRPr lang="es-VE" dirty="0">
              <a:latin typeface="Overpass"/>
              <a:ea typeface="Overpas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4" name="Text 2"/>
          <p:cNvSpPr/>
          <p:nvPr/>
        </p:nvSpPr>
        <p:spPr>
          <a:xfrm>
            <a:off x="2037993" y="2647117"/>
            <a:ext cx="10528102"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Adicción y distracción en telegram</a:t>
            </a:r>
            <a:endParaRPr lang="en-US" sz="4374" dirty="0"/>
          </a:p>
        </p:txBody>
      </p:sp>
      <p:sp>
        <p:nvSpPr>
          <p:cNvPr id="5" name="Shape 3"/>
          <p:cNvSpPr/>
          <p:nvPr/>
        </p:nvSpPr>
        <p:spPr>
          <a:xfrm>
            <a:off x="2037993" y="3959423"/>
            <a:ext cx="499943" cy="499943"/>
          </a:xfrm>
          <a:prstGeom prst="roundRect">
            <a:avLst>
              <a:gd name="adj" fmla="val 20000"/>
            </a:avLst>
          </a:prstGeom>
          <a:solidFill>
            <a:srgbClr val="DDEEE6"/>
          </a:solidFill>
          <a:ln w="7620">
            <a:solidFill>
              <a:srgbClr val="C3D4CC"/>
            </a:solidFill>
            <a:prstDash val="solid"/>
          </a:ln>
        </p:spPr>
      </p:sp>
      <p:sp>
        <p:nvSpPr>
          <p:cNvPr id="6" name="Text 4"/>
          <p:cNvSpPr/>
          <p:nvPr/>
        </p:nvSpPr>
        <p:spPr>
          <a:xfrm>
            <a:off x="2222897" y="4001095"/>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7" name="Text 5"/>
          <p:cNvSpPr/>
          <p:nvPr/>
        </p:nvSpPr>
        <p:spPr>
          <a:xfrm>
            <a:off x="2760107" y="4035743"/>
            <a:ext cx="2777490"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Uso Excesivo</a:t>
            </a:r>
            <a:endParaRPr lang="en-US" sz="2187" dirty="0"/>
          </a:p>
        </p:txBody>
      </p:sp>
      <p:sp>
        <p:nvSpPr>
          <p:cNvPr id="8" name="Text 6"/>
          <p:cNvSpPr/>
          <p:nvPr/>
        </p:nvSpPr>
        <p:spPr>
          <a:xfrm>
            <a:off x="2760107" y="4516160"/>
            <a:ext cx="4444008"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La facilidad de acceso a la plataforma y la constante recepción de notificaciones pueden llevar a un uso excesivo y adictivo.</a:t>
            </a:r>
            <a:endParaRPr lang="en-US" dirty="0"/>
          </a:p>
        </p:txBody>
      </p:sp>
      <p:sp>
        <p:nvSpPr>
          <p:cNvPr id="9" name="Shape 7"/>
          <p:cNvSpPr/>
          <p:nvPr/>
        </p:nvSpPr>
        <p:spPr>
          <a:xfrm>
            <a:off x="7426285" y="3959423"/>
            <a:ext cx="499943" cy="499943"/>
          </a:xfrm>
          <a:prstGeom prst="roundRect">
            <a:avLst>
              <a:gd name="adj" fmla="val 20000"/>
            </a:avLst>
          </a:prstGeom>
          <a:solidFill>
            <a:srgbClr val="DDEEE6"/>
          </a:solidFill>
          <a:ln w="7620">
            <a:solidFill>
              <a:srgbClr val="C3D4CC"/>
            </a:solidFill>
            <a:prstDash val="solid"/>
          </a:ln>
        </p:spPr>
      </p:sp>
      <p:sp>
        <p:nvSpPr>
          <p:cNvPr id="10" name="Text 8"/>
          <p:cNvSpPr/>
          <p:nvPr/>
        </p:nvSpPr>
        <p:spPr>
          <a:xfrm>
            <a:off x="7572256" y="4001095"/>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1" name="Text 9"/>
          <p:cNvSpPr/>
          <p:nvPr/>
        </p:nvSpPr>
        <p:spPr>
          <a:xfrm>
            <a:off x="8148399" y="4035743"/>
            <a:ext cx="4338638"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Impacto en la Productividad</a:t>
            </a:r>
            <a:endParaRPr lang="en-US" sz="2187" dirty="0"/>
          </a:p>
        </p:txBody>
      </p:sp>
      <p:sp>
        <p:nvSpPr>
          <p:cNvPr id="12" name="Text 10"/>
          <p:cNvSpPr/>
          <p:nvPr/>
        </p:nvSpPr>
        <p:spPr>
          <a:xfrm>
            <a:off x="8148399" y="4516160"/>
            <a:ext cx="4444008"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La distracción causada por Telegram puede disminuir el rendimiento laboral y académico de los usuarios.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6" name="Text 3"/>
          <p:cNvSpPr/>
          <p:nvPr/>
        </p:nvSpPr>
        <p:spPr>
          <a:xfrm>
            <a:off x="2037993" y="2524958"/>
            <a:ext cx="8757999" cy="694373"/>
          </a:xfrm>
          <a:prstGeom prst="rect">
            <a:avLst/>
          </a:prstGeom>
          <a:noFill/>
          <a:ln/>
        </p:spPr>
        <p:txBody>
          <a:bodyPr wrap="non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Fraude y estafasen telegram</a:t>
            </a:r>
            <a:endParaRPr lang="en-US" sz="4374" dirty="0"/>
          </a:p>
        </p:txBody>
      </p:sp>
      <p:sp>
        <p:nvSpPr>
          <p:cNvPr id="7" name="Shape 4"/>
          <p:cNvSpPr/>
          <p:nvPr/>
        </p:nvSpPr>
        <p:spPr>
          <a:xfrm>
            <a:off x="2037993" y="3726180"/>
            <a:ext cx="499943" cy="499943"/>
          </a:xfrm>
          <a:prstGeom prst="roundRect">
            <a:avLst>
              <a:gd name="adj" fmla="val 20000"/>
            </a:avLst>
          </a:prstGeom>
          <a:solidFill>
            <a:srgbClr val="DDEEE6"/>
          </a:solidFill>
          <a:ln w="7620">
            <a:solidFill>
              <a:srgbClr val="C3D4CC"/>
            </a:solidFill>
            <a:prstDash val="solid"/>
          </a:ln>
        </p:spPr>
      </p:sp>
      <p:sp>
        <p:nvSpPr>
          <p:cNvPr id="8" name="Text 5"/>
          <p:cNvSpPr/>
          <p:nvPr/>
        </p:nvSpPr>
        <p:spPr>
          <a:xfrm>
            <a:off x="2222897" y="3767852"/>
            <a:ext cx="130016"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1</a:t>
            </a:r>
            <a:endParaRPr lang="en-US" sz="2624" dirty="0"/>
          </a:p>
        </p:txBody>
      </p:sp>
      <p:sp>
        <p:nvSpPr>
          <p:cNvPr id="9" name="Text 6"/>
          <p:cNvSpPr/>
          <p:nvPr/>
        </p:nvSpPr>
        <p:spPr>
          <a:xfrm>
            <a:off x="2760107" y="3802499"/>
            <a:ext cx="4405908" cy="347186"/>
          </a:xfrm>
          <a:prstGeom prst="rect">
            <a:avLst/>
          </a:prstGeom>
          <a:noFill/>
          <a:ln/>
        </p:spPr>
        <p:txBody>
          <a:bodyPr wrap="non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Engaños Mediante Mensajes</a:t>
            </a:r>
            <a:endParaRPr lang="en-US" sz="2187" dirty="0"/>
          </a:p>
        </p:txBody>
      </p:sp>
      <p:sp>
        <p:nvSpPr>
          <p:cNvPr id="10" name="Text 7"/>
          <p:cNvSpPr/>
          <p:nvPr/>
        </p:nvSpPr>
        <p:spPr>
          <a:xfrm>
            <a:off x="2760107" y="4282916"/>
            <a:ext cx="4444008" cy="1421606"/>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Los estafadores utilizan Telegram para distribuir mensajes engañosos y fraudulentos, poniendo en riesgo la seguridad financiera de los usuarios.</a:t>
            </a:r>
            <a:endParaRPr lang="en-US" dirty="0"/>
          </a:p>
        </p:txBody>
      </p:sp>
      <p:sp>
        <p:nvSpPr>
          <p:cNvPr id="11" name="Shape 8"/>
          <p:cNvSpPr/>
          <p:nvPr/>
        </p:nvSpPr>
        <p:spPr>
          <a:xfrm>
            <a:off x="7426285" y="3726180"/>
            <a:ext cx="499943" cy="499943"/>
          </a:xfrm>
          <a:prstGeom prst="roundRect">
            <a:avLst>
              <a:gd name="adj" fmla="val 20000"/>
            </a:avLst>
          </a:prstGeom>
          <a:solidFill>
            <a:srgbClr val="DDEEE6"/>
          </a:solidFill>
          <a:ln w="7620">
            <a:solidFill>
              <a:srgbClr val="C3D4CC"/>
            </a:solidFill>
            <a:prstDash val="solid"/>
          </a:ln>
        </p:spPr>
      </p:sp>
      <p:sp>
        <p:nvSpPr>
          <p:cNvPr id="12" name="Text 9"/>
          <p:cNvSpPr/>
          <p:nvPr/>
        </p:nvSpPr>
        <p:spPr>
          <a:xfrm>
            <a:off x="7572256" y="3767852"/>
            <a:ext cx="208002" cy="416481"/>
          </a:xfrm>
          <a:prstGeom prst="rect">
            <a:avLst/>
          </a:prstGeom>
          <a:noFill/>
          <a:ln/>
        </p:spPr>
        <p:txBody>
          <a:bodyPr wrap="none" rtlCol="0" anchor="t"/>
          <a:lstStyle/>
          <a:p>
            <a:pPr marL="0" indent="0" algn="ctr">
              <a:lnSpc>
                <a:spcPts val="3281"/>
              </a:lnSpc>
              <a:buNone/>
            </a:pPr>
            <a:r>
              <a:rPr lang="en-US" sz="2624" b="1" dirty="0">
                <a:solidFill>
                  <a:srgbClr val="3B4E4E"/>
                </a:solidFill>
                <a:latin typeface="Syne" pitchFamily="34" charset="0"/>
                <a:ea typeface="Syne" pitchFamily="34" charset="-122"/>
                <a:cs typeface="Syne" pitchFamily="34" charset="-120"/>
              </a:rPr>
              <a:t>2</a:t>
            </a:r>
            <a:endParaRPr lang="en-US" sz="2624" dirty="0"/>
          </a:p>
        </p:txBody>
      </p:sp>
      <p:sp>
        <p:nvSpPr>
          <p:cNvPr id="13" name="Text 10"/>
          <p:cNvSpPr/>
          <p:nvPr/>
        </p:nvSpPr>
        <p:spPr>
          <a:xfrm>
            <a:off x="8148399" y="3802499"/>
            <a:ext cx="4444008" cy="694373"/>
          </a:xfrm>
          <a:prstGeom prst="rect">
            <a:avLst/>
          </a:prstGeom>
          <a:noFill/>
          <a:ln/>
        </p:spPr>
        <p:txBody>
          <a:bodyPr wrap="square" rtlCol="0" anchor="t"/>
          <a:lstStyle/>
          <a:p>
            <a:pPr marL="0" indent="0">
              <a:lnSpc>
                <a:spcPts val="2734"/>
              </a:lnSpc>
              <a:buNone/>
            </a:pPr>
            <a:r>
              <a:rPr lang="en-US" sz="2187" b="1" dirty="0">
                <a:solidFill>
                  <a:srgbClr val="3B4E4E"/>
                </a:solidFill>
                <a:latin typeface="Syne" pitchFamily="34" charset="0"/>
                <a:ea typeface="Syne" pitchFamily="34" charset="-122"/>
                <a:cs typeface="Syne" pitchFamily="34" charset="-120"/>
              </a:rPr>
              <a:t>Vulnerabilidad de los Usuarios</a:t>
            </a:r>
            <a:endParaRPr lang="en-US" sz="2187" dirty="0"/>
          </a:p>
        </p:txBody>
      </p:sp>
      <p:sp>
        <p:nvSpPr>
          <p:cNvPr id="14" name="Text 11"/>
          <p:cNvSpPr/>
          <p:nvPr/>
        </p:nvSpPr>
        <p:spPr>
          <a:xfrm>
            <a:off x="8148399" y="4630103"/>
            <a:ext cx="4444008" cy="1066205"/>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La falta de control en la creación de canales y grupos permite que estafadores recluten personas incautas.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4" name="Text 2"/>
          <p:cNvSpPr/>
          <p:nvPr/>
        </p:nvSpPr>
        <p:spPr>
          <a:xfrm>
            <a:off x="2037993" y="671632"/>
            <a:ext cx="10554414"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Riesgos a los que están sometidos los usuarios en telegram</a:t>
            </a:r>
            <a:endParaRPr lang="en-US" sz="4374" dirty="0"/>
          </a:p>
        </p:txBody>
      </p:sp>
      <p:sp>
        <p:nvSpPr>
          <p:cNvPr id="5" name="Text 3"/>
          <p:cNvSpPr/>
          <p:nvPr/>
        </p:nvSpPr>
        <p:spPr>
          <a:xfrm>
            <a:off x="2037993" y="2615803"/>
            <a:ext cx="3156347" cy="694373"/>
          </a:xfrm>
          <a:prstGeom prst="rect">
            <a:avLst/>
          </a:prstGeom>
          <a:noFill/>
          <a:ln/>
        </p:spPr>
        <p:txBody>
          <a:bodyPr wrap="square" rtlCol="0" anchor="t"/>
          <a:lstStyle/>
          <a:p>
            <a:pPr marL="0" indent="0">
              <a:lnSpc>
                <a:spcPts val="2734"/>
              </a:lnSpc>
              <a:buNone/>
            </a:pPr>
            <a:r>
              <a:rPr lang="en-US" sz="2187" b="1" dirty="0">
                <a:solidFill>
                  <a:srgbClr val="233939"/>
                </a:solidFill>
                <a:latin typeface="Syne" pitchFamily="34" charset="0"/>
                <a:ea typeface="Syne" pitchFamily="34" charset="-122"/>
                <a:cs typeface="Syne" pitchFamily="34" charset="-120"/>
              </a:rPr>
              <a:t>Seguridad Inadecuada</a:t>
            </a:r>
            <a:endParaRPr lang="en-US" sz="2187" dirty="0"/>
          </a:p>
        </p:txBody>
      </p:sp>
      <p:sp>
        <p:nvSpPr>
          <p:cNvPr id="6" name="Text 4"/>
          <p:cNvSpPr/>
          <p:nvPr/>
        </p:nvSpPr>
        <p:spPr>
          <a:xfrm>
            <a:off x="2037993" y="3532346"/>
            <a:ext cx="3156347" cy="1421606"/>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Las vulnerabilidades de seguridad han expuesto a los usuarios a posibles ataques cibernéticos.</a:t>
            </a:r>
            <a:endParaRPr lang="en-US" dirty="0"/>
          </a:p>
        </p:txBody>
      </p:sp>
      <p:pic>
        <p:nvPicPr>
          <p:cNvPr id="7" name="Image 0" descr="preencoded.png"/>
          <p:cNvPicPr>
            <a:picLocks noChangeAspect="1"/>
          </p:cNvPicPr>
          <p:nvPr/>
        </p:nvPicPr>
        <p:blipFill>
          <a:blip r:embed="rId3"/>
          <a:stretch>
            <a:fillRect/>
          </a:stretch>
        </p:blipFill>
        <p:spPr>
          <a:xfrm>
            <a:off x="2037993" y="5203865"/>
            <a:ext cx="3156347" cy="1946553"/>
          </a:xfrm>
          <a:prstGeom prst="rect">
            <a:avLst/>
          </a:prstGeom>
        </p:spPr>
      </p:pic>
      <p:sp>
        <p:nvSpPr>
          <p:cNvPr id="8" name="Text 5"/>
          <p:cNvSpPr/>
          <p:nvPr/>
        </p:nvSpPr>
        <p:spPr>
          <a:xfrm>
            <a:off x="5743932" y="2615803"/>
            <a:ext cx="3156347" cy="694373"/>
          </a:xfrm>
          <a:prstGeom prst="rect">
            <a:avLst/>
          </a:prstGeom>
          <a:noFill/>
          <a:ln/>
        </p:spPr>
        <p:txBody>
          <a:bodyPr wrap="square" rtlCol="0" anchor="t"/>
          <a:lstStyle/>
          <a:p>
            <a:pPr marL="0" indent="0">
              <a:lnSpc>
                <a:spcPts val="2734"/>
              </a:lnSpc>
              <a:buNone/>
            </a:pPr>
            <a:r>
              <a:rPr lang="en-US" sz="2187" b="1" dirty="0">
                <a:solidFill>
                  <a:srgbClr val="233939"/>
                </a:solidFill>
                <a:latin typeface="Syne" pitchFamily="34" charset="0"/>
                <a:ea typeface="Syne" pitchFamily="34" charset="-122"/>
                <a:cs typeface="Syne" pitchFamily="34" charset="-120"/>
              </a:rPr>
              <a:t>Exposición a Contenidos Nocivos</a:t>
            </a:r>
            <a:endParaRPr lang="en-US" sz="2187" dirty="0"/>
          </a:p>
        </p:txBody>
      </p:sp>
      <p:sp>
        <p:nvSpPr>
          <p:cNvPr id="9" name="Text 6"/>
          <p:cNvSpPr/>
          <p:nvPr/>
        </p:nvSpPr>
        <p:spPr>
          <a:xfrm>
            <a:off x="5743932" y="3532346"/>
            <a:ext cx="3156347" cy="1777008"/>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La facilidad para acceder a contenido perjudicial sin regulación puede afectar la salud mental y emocional de los usuarios.</a:t>
            </a:r>
            <a:endParaRPr lang="en-US" dirty="0"/>
          </a:p>
        </p:txBody>
      </p:sp>
      <p:pic>
        <p:nvPicPr>
          <p:cNvPr id="10" name="Image 1" descr="preencoded.png"/>
          <p:cNvPicPr>
            <a:picLocks noChangeAspect="1"/>
          </p:cNvPicPr>
          <p:nvPr/>
        </p:nvPicPr>
        <p:blipFill>
          <a:blip r:embed="rId4"/>
          <a:stretch>
            <a:fillRect/>
          </a:stretch>
        </p:blipFill>
        <p:spPr>
          <a:xfrm>
            <a:off x="5743932" y="5559266"/>
            <a:ext cx="3156347" cy="1656993"/>
          </a:xfrm>
          <a:prstGeom prst="rect">
            <a:avLst/>
          </a:prstGeom>
        </p:spPr>
      </p:pic>
      <p:sp>
        <p:nvSpPr>
          <p:cNvPr id="11" name="Text 7"/>
          <p:cNvSpPr/>
          <p:nvPr/>
        </p:nvSpPr>
        <p:spPr>
          <a:xfrm>
            <a:off x="9449872" y="2615803"/>
            <a:ext cx="3156347" cy="694373"/>
          </a:xfrm>
          <a:prstGeom prst="rect">
            <a:avLst/>
          </a:prstGeom>
          <a:noFill/>
          <a:ln/>
        </p:spPr>
        <p:txBody>
          <a:bodyPr wrap="square" rtlCol="0" anchor="t"/>
          <a:lstStyle/>
          <a:p>
            <a:pPr marL="0" indent="0">
              <a:lnSpc>
                <a:spcPts val="2734"/>
              </a:lnSpc>
              <a:buNone/>
            </a:pPr>
            <a:r>
              <a:rPr lang="en-US" sz="2187" b="1" dirty="0">
                <a:solidFill>
                  <a:srgbClr val="233939"/>
                </a:solidFill>
                <a:latin typeface="Syne" pitchFamily="34" charset="0"/>
                <a:ea typeface="Syne" pitchFamily="34" charset="-122"/>
                <a:cs typeface="Syne" pitchFamily="34" charset="-120"/>
              </a:rPr>
              <a:t>Interferencia en la Privacidad</a:t>
            </a:r>
            <a:endParaRPr lang="en-US" sz="2187" dirty="0"/>
          </a:p>
        </p:txBody>
      </p:sp>
      <p:sp>
        <p:nvSpPr>
          <p:cNvPr id="12" name="Text 8"/>
          <p:cNvSpPr/>
          <p:nvPr/>
        </p:nvSpPr>
        <p:spPr>
          <a:xfrm>
            <a:off x="9449872" y="3532346"/>
            <a:ext cx="3156347" cy="1421606"/>
          </a:xfrm>
          <a:prstGeom prst="rect">
            <a:avLst/>
          </a:prstGeom>
          <a:noFill/>
          <a:ln/>
        </p:spPr>
        <p:txBody>
          <a:bodyPr wrap="square" rtlCol="0" anchor="t"/>
          <a:lstStyle/>
          <a:p>
            <a:pPr marL="0" indent="0">
              <a:lnSpc>
                <a:spcPts val="2799"/>
              </a:lnSpc>
              <a:buNone/>
            </a:pPr>
            <a:r>
              <a:rPr lang="en-US" dirty="0">
                <a:solidFill>
                  <a:srgbClr val="3B4E4E"/>
                </a:solidFill>
                <a:latin typeface="Overpass" pitchFamily="34" charset="0"/>
                <a:ea typeface="Overpass" pitchFamily="34" charset="-122"/>
                <a:cs typeface="Overpass" pitchFamily="34" charset="-120"/>
              </a:rPr>
              <a:t>La recopilación de datos y el seguimiento de actividades soslaya la privacidad de los usuarios.</a:t>
            </a:r>
            <a:endParaRPr lang="en-US" dirty="0"/>
          </a:p>
        </p:txBody>
      </p:sp>
      <p:pic>
        <p:nvPicPr>
          <p:cNvPr id="13" name="Image 2" descr="preencoded.png"/>
          <p:cNvPicPr>
            <a:picLocks noChangeAspect="1"/>
          </p:cNvPicPr>
          <p:nvPr/>
        </p:nvPicPr>
        <p:blipFill>
          <a:blip r:embed="rId5"/>
          <a:stretch>
            <a:fillRect/>
          </a:stretch>
        </p:blipFill>
        <p:spPr>
          <a:xfrm>
            <a:off x="9449872" y="5203865"/>
            <a:ext cx="3156347" cy="210419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TotalTime>
  <Words>1264</Words>
  <Application>Microsoft Office PowerPoint</Application>
  <PresentationFormat>Personalizado</PresentationFormat>
  <Paragraphs>175</Paragraphs>
  <Slides>24</Slides>
  <Notes>24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Calibri</vt:lpstr>
      <vt:lpstr>Overpass</vt:lpstr>
      <vt:lpstr>Syne</vt:lpstr>
      <vt:lpstr>Times New Roman</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Cuenta Microsoft</cp:lastModifiedBy>
  <cp:revision>7</cp:revision>
  <dcterms:created xsi:type="dcterms:W3CDTF">2024-02-23T03:10:29Z</dcterms:created>
  <dcterms:modified xsi:type="dcterms:W3CDTF">2024-02-23T03:51:46Z</dcterms:modified>
</cp:coreProperties>
</file>